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11" r:id="rId1"/>
    <p:sldMasterId id="2147483744" r:id="rId2"/>
    <p:sldMasterId id="2147483731" r:id="rId3"/>
    <p:sldMasterId id="2147483736" r:id="rId4"/>
  </p:sldMasterIdLst>
  <p:notesMasterIdLst>
    <p:notesMasterId r:id="rId36"/>
  </p:notesMasterIdLst>
  <p:sldIdLst>
    <p:sldId id="261" r:id="rId5"/>
    <p:sldId id="260" r:id="rId6"/>
    <p:sldId id="277" r:id="rId7"/>
    <p:sldId id="280" r:id="rId8"/>
    <p:sldId id="263" r:id="rId9"/>
    <p:sldId id="265" r:id="rId10"/>
    <p:sldId id="282" r:id="rId11"/>
    <p:sldId id="267" r:id="rId12"/>
    <p:sldId id="321" r:id="rId13"/>
    <p:sldId id="284" r:id="rId14"/>
    <p:sldId id="322" r:id="rId15"/>
    <p:sldId id="317" r:id="rId16"/>
    <p:sldId id="296" r:id="rId17"/>
    <p:sldId id="310" r:id="rId18"/>
    <p:sldId id="306" r:id="rId19"/>
    <p:sldId id="320" r:id="rId20"/>
    <p:sldId id="307" r:id="rId21"/>
    <p:sldId id="308" r:id="rId22"/>
    <p:sldId id="313" r:id="rId23"/>
    <p:sldId id="309" r:id="rId24"/>
    <p:sldId id="292" r:id="rId25"/>
    <p:sldId id="272" r:id="rId26"/>
    <p:sldId id="273" r:id="rId27"/>
    <p:sldId id="274" r:id="rId28"/>
    <p:sldId id="319" r:id="rId29"/>
    <p:sldId id="285" r:id="rId30"/>
    <p:sldId id="318" r:id="rId31"/>
    <p:sldId id="286" r:id="rId32"/>
    <p:sldId id="303" r:id="rId33"/>
    <p:sldId id="290" r:id="rId34"/>
    <p:sldId id="323" r:id="rId35"/>
  </p:sldIdLst>
  <p:sldSz cx="32404050" cy="21602700"/>
  <p:notesSz cx="6858000" cy="9144000"/>
  <p:embeddedFontLst>
    <p:embeddedFont>
      <p:font typeface="Arial Black" panose="020B0A04020102020204" pitchFamily="34" charset="0"/>
      <p:bold r:id="rId37"/>
    </p:embeddedFont>
    <p:embeddedFont>
      <p:font typeface="Berlin Sans FB Demi" panose="020E0802020502020306" pitchFamily="34" charset="0"/>
      <p:bold r:id="rId38"/>
    </p:embeddedFon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Myriad Pro" panose="020B0503030403020204" pitchFamily="34" charset="0"/>
      <p:regular r:id="rId45"/>
    </p:embeddedFont>
    <p:embeddedFont>
      <p:font typeface="News Gothic MT" panose="020B0504020203020204" pitchFamily="34" charset="0"/>
      <p:regular r:id="rId46"/>
      <p:bold r:id="rId47"/>
      <p:italic r:id="rId48"/>
    </p:embeddedFont>
  </p:embeddedFontLst>
  <p:defaultTextStyle>
    <a:defPPr>
      <a:defRPr lang="es-CO"/>
    </a:defPPr>
    <a:lvl1pPr marL="0" algn="l" defTabSz="3085423" rtl="0" eaLnBrk="1" latinLnBrk="0" hangingPunct="1">
      <a:defRPr sz="6000" kern="1200">
        <a:solidFill>
          <a:schemeClr val="tx1"/>
        </a:solidFill>
        <a:latin typeface="+mn-lt"/>
        <a:ea typeface="+mn-ea"/>
        <a:cs typeface="+mn-cs"/>
      </a:defRPr>
    </a:lvl1pPr>
    <a:lvl2pPr marL="1542712" algn="l" defTabSz="3085423" rtl="0" eaLnBrk="1" latinLnBrk="0" hangingPunct="1">
      <a:defRPr sz="6000" kern="1200">
        <a:solidFill>
          <a:schemeClr val="tx1"/>
        </a:solidFill>
        <a:latin typeface="+mn-lt"/>
        <a:ea typeface="+mn-ea"/>
        <a:cs typeface="+mn-cs"/>
      </a:defRPr>
    </a:lvl2pPr>
    <a:lvl3pPr marL="3085423" algn="l" defTabSz="3085423" rtl="0" eaLnBrk="1" latinLnBrk="0" hangingPunct="1">
      <a:defRPr sz="6000" kern="1200">
        <a:solidFill>
          <a:schemeClr val="tx1"/>
        </a:solidFill>
        <a:latin typeface="+mn-lt"/>
        <a:ea typeface="+mn-ea"/>
        <a:cs typeface="+mn-cs"/>
      </a:defRPr>
    </a:lvl3pPr>
    <a:lvl4pPr marL="4628130" algn="l" defTabSz="3085423" rtl="0" eaLnBrk="1" latinLnBrk="0" hangingPunct="1">
      <a:defRPr sz="6000" kern="1200">
        <a:solidFill>
          <a:schemeClr val="tx1"/>
        </a:solidFill>
        <a:latin typeface="+mn-lt"/>
        <a:ea typeface="+mn-ea"/>
        <a:cs typeface="+mn-cs"/>
      </a:defRPr>
    </a:lvl4pPr>
    <a:lvl5pPr marL="6170842" algn="l" defTabSz="3085423" rtl="0" eaLnBrk="1" latinLnBrk="0" hangingPunct="1">
      <a:defRPr sz="6000" kern="1200">
        <a:solidFill>
          <a:schemeClr val="tx1"/>
        </a:solidFill>
        <a:latin typeface="+mn-lt"/>
        <a:ea typeface="+mn-ea"/>
        <a:cs typeface="+mn-cs"/>
      </a:defRPr>
    </a:lvl5pPr>
    <a:lvl6pPr marL="7713554" algn="l" defTabSz="3085423" rtl="0" eaLnBrk="1" latinLnBrk="0" hangingPunct="1">
      <a:defRPr sz="6000" kern="1200">
        <a:solidFill>
          <a:schemeClr val="tx1"/>
        </a:solidFill>
        <a:latin typeface="+mn-lt"/>
        <a:ea typeface="+mn-ea"/>
        <a:cs typeface="+mn-cs"/>
      </a:defRPr>
    </a:lvl6pPr>
    <a:lvl7pPr marL="9256265" algn="l" defTabSz="3085423" rtl="0" eaLnBrk="1" latinLnBrk="0" hangingPunct="1">
      <a:defRPr sz="6000" kern="1200">
        <a:solidFill>
          <a:schemeClr val="tx1"/>
        </a:solidFill>
        <a:latin typeface="+mn-lt"/>
        <a:ea typeface="+mn-ea"/>
        <a:cs typeface="+mn-cs"/>
      </a:defRPr>
    </a:lvl7pPr>
    <a:lvl8pPr marL="10798977" algn="l" defTabSz="3085423" rtl="0" eaLnBrk="1" latinLnBrk="0" hangingPunct="1">
      <a:defRPr sz="6000" kern="1200">
        <a:solidFill>
          <a:schemeClr val="tx1"/>
        </a:solidFill>
        <a:latin typeface="+mn-lt"/>
        <a:ea typeface="+mn-ea"/>
        <a:cs typeface="+mn-cs"/>
      </a:defRPr>
    </a:lvl8pPr>
    <a:lvl9pPr marL="12341684" algn="l" defTabSz="3085423" rtl="0" eaLnBrk="1" latinLnBrk="0" hangingPunct="1">
      <a:defRPr sz="6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806" userDrawn="1">
          <p15:clr>
            <a:srgbClr val="A4A3A4"/>
          </p15:clr>
        </p15:guide>
        <p15:guide id="2" pos="102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99DE"/>
    <a:srgbClr val="FFCCCC"/>
    <a:srgbClr val="F39F9F"/>
    <a:srgbClr val="482B00"/>
    <a:srgbClr val="FA100A"/>
    <a:srgbClr val="6E1010"/>
    <a:srgbClr val="6A1614"/>
    <a:srgbClr val="FFC000"/>
    <a:srgbClr val="D61E1E"/>
    <a:srgbClr val="F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68624" autoAdjust="0"/>
  </p:normalViewPr>
  <p:slideViewPr>
    <p:cSldViewPr snapToObjects="1">
      <p:cViewPr varScale="1">
        <p:scale>
          <a:sx n="26" d="100"/>
          <a:sy n="26" d="100"/>
        </p:scale>
        <p:origin x="1051" y="91"/>
      </p:cViewPr>
      <p:guideLst>
        <p:guide orient="horz" pos="6806"/>
        <p:guide pos="1020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8.fntdata"/><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4.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C83050-852F-4215-A631-4F5B66714279}" type="datetimeFigureOut">
              <a:rPr lang="es-CO" smtClean="0"/>
              <a:t>30/07/2020</a:t>
            </a:fld>
            <a:endParaRPr lang="es-CO" dirty="0"/>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581610-2A60-4078-B7DC-3962DDA9DB9A}" type="slidenum">
              <a:rPr lang="es-CO" smtClean="0"/>
              <a:t>‹#›</a:t>
            </a:fld>
            <a:endParaRPr lang="es-CO" dirty="0"/>
          </a:p>
        </p:txBody>
      </p:sp>
    </p:spTree>
    <p:extLst>
      <p:ext uri="{BB962C8B-B14F-4D97-AF65-F5344CB8AC3E}">
        <p14:creationId xmlns:p14="http://schemas.microsoft.com/office/powerpoint/2010/main" val="1085759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243"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spcBef>
                <a:spcPct val="0"/>
              </a:spcBef>
            </a:pPr>
            <a:endParaRPr lang="es-ES">
              <a:latin typeface="Calibri" charset="0"/>
            </a:endParaRPr>
          </a:p>
        </p:txBody>
      </p:sp>
      <p:sp>
        <p:nvSpPr>
          <p:cNvPr id="10244"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432E0C49-FB5A-BA42-954D-5201223CEB2B}" type="slidenum">
              <a:rPr lang="es-CO">
                <a:latin typeface="Arial" charset="0"/>
              </a:rPr>
              <a:pPr/>
              <a:t>6</a:t>
            </a:fld>
            <a:endParaRPr lang="es-CO">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12</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967321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15</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2284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16</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841050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17</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86982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21</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7810669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Diseño personalizado">
    <p:bg>
      <p:bgRef idx="1003">
        <a:schemeClr val="bg2"/>
      </p:bgRef>
    </p:bg>
    <p:spTree>
      <p:nvGrpSpPr>
        <p:cNvPr id="1" name=""/>
        <p:cNvGrpSpPr/>
        <p:nvPr/>
      </p:nvGrpSpPr>
      <p:grpSpPr>
        <a:xfrm>
          <a:off x="0" y="0"/>
          <a:ext cx="0" cy="0"/>
          <a:chOff x="0" y="0"/>
          <a:chExt cx="0" cy="0"/>
        </a:xfrm>
      </p:grpSpPr>
      <p:pic>
        <p:nvPicPr>
          <p:cNvPr id="3" name="Picture 2"/>
          <p:cNvPicPr/>
          <p:nvPr userDrawn="1"/>
        </p:nvPicPr>
        <p:blipFill rotWithShape="1">
          <a:blip r:embed="rId2">
            <a:extLst>
              <a:ext uri="{28A0092B-C50C-407E-A947-70E740481C1C}">
                <a14:useLocalDpi xmlns:a14="http://schemas.microsoft.com/office/drawing/2010/main" val="0"/>
              </a:ext>
            </a:extLst>
          </a:blip>
          <a:srcRect l="-2817"/>
          <a:stretch/>
        </p:blipFill>
        <p:spPr>
          <a:xfrm>
            <a:off x="1656409" y="1127268"/>
            <a:ext cx="8136904" cy="3049346"/>
          </a:xfrm>
          <a:prstGeom prst="rect">
            <a:avLst/>
          </a:prstGeom>
        </p:spPr>
      </p:pic>
      <p:pic>
        <p:nvPicPr>
          <p:cNvPr id="5" name="Picture 4">
            <a:extLst>
              <a:ext uri="{FF2B5EF4-FFF2-40B4-BE49-F238E27FC236}">
                <a16:creationId xmlns:a16="http://schemas.microsoft.com/office/drawing/2014/main" id="{B2BF6F06-EC27-4A02-9A3C-242A4A221DF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360265" y="0"/>
            <a:ext cx="1570439" cy="4032598"/>
          </a:xfrm>
          <a:prstGeom prst="rect">
            <a:avLst/>
          </a:prstGeom>
        </p:spPr>
      </p:pic>
      <p:pic>
        <p:nvPicPr>
          <p:cNvPr id="6" name="Picture 5">
            <a:extLst>
              <a:ext uri="{FF2B5EF4-FFF2-40B4-BE49-F238E27FC236}">
                <a16:creationId xmlns:a16="http://schemas.microsoft.com/office/drawing/2014/main" id="{9A2CBF31-C511-4C58-8FD4-A293B8991EC2}"/>
              </a:ext>
            </a:extLst>
          </p:cNvPr>
          <p:cNvPicPr/>
          <p:nvPr userDrawn="1"/>
        </p:nvPicPr>
        <p:blipFill rotWithShape="1">
          <a:blip r:embed="rId4">
            <a:duotone>
              <a:schemeClr val="accent6">
                <a:shade val="45000"/>
                <a:satMod val="135000"/>
              </a:schemeClr>
              <a:prstClr val="white"/>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30049"/>
          <a:stretch/>
        </p:blipFill>
        <p:spPr>
          <a:xfrm rot="16200000">
            <a:off x="-291105" y="4547093"/>
            <a:ext cx="2873179" cy="1570439"/>
          </a:xfrm>
          <a:prstGeom prst="rect">
            <a:avLst/>
          </a:prstGeom>
        </p:spPr>
      </p:pic>
      <p:pic>
        <p:nvPicPr>
          <p:cNvPr id="7" name="Picture 6">
            <a:extLst>
              <a:ext uri="{FF2B5EF4-FFF2-40B4-BE49-F238E27FC236}">
                <a16:creationId xmlns:a16="http://schemas.microsoft.com/office/drawing/2014/main" id="{48A16226-84D9-42BE-BE8D-B5D0E8E6962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357041" y="6912918"/>
            <a:ext cx="1570439" cy="1368152"/>
          </a:xfrm>
          <a:prstGeom prst="rect">
            <a:avLst/>
          </a:prstGeom>
        </p:spPr>
      </p:pic>
    </p:spTree>
    <p:extLst>
      <p:ext uri="{BB962C8B-B14F-4D97-AF65-F5344CB8AC3E}">
        <p14:creationId xmlns:p14="http://schemas.microsoft.com/office/powerpoint/2010/main" val="361224834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ítulo y objeto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B76172-19E8-4A7E-83CC-E073FBDA6FD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061" b="3752"/>
          <a:stretch/>
        </p:blipFill>
        <p:spPr>
          <a:xfrm>
            <a:off x="21597678" y="6824158"/>
            <a:ext cx="10806372" cy="14778542"/>
          </a:xfrm>
          <a:prstGeom prst="rect">
            <a:avLst/>
          </a:prstGeom>
        </p:spPr>
      </p:pic>
    </p:spTree>
    <p:extLst>
      <p:ext uri="{BB962C8B-B14F-4D97-AF65-F5344CB8AC3E}">
        <p14:creationId xmlns:p14="http://schemas.microsoft.com/office/powerpoint/2010/main" val="3676325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ítulo y objeto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12BE02F-70D6-4959-BA57-7794EDE3DE6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242585" y="0"/>
            <a:ext cx="11180737" cy="21757886"/>
          </a:xfrm>
          <a:prstGeom prst="rect">
            <a:avLst/>
          </a:prstGeom>
        </p:spPr>
      </p:pic>
      <p:sp>
        <p:nvSpPr>
          <p:cNvPr id="3" name="Rectangle 2">
            <a:extLst>
              <a:ext uri="{FF2B5EF4-FFF2-40B4-BE49-F238E27FC236}">
                <a16:creationId xmlns:a16="http://schemas.microsoft.com/office/drawing/2014/main" id="{8AE801BD-E8A6-408E-AE40-DAEEC6B619D8}"/>
              </a:ext>
            </a:extLst>
          </p:cNvPr>
          <p:cNvSpPr/>
          <p:nvPr userDrawn="1"/>
        </p:nvSpPr>
        <p:spPr>
          <a:xfrm>
            <a:off x="19442385" y="0"/>
            <a:ext cx="12961665" cy="21602700"/>
          </a:xfrm>
          <a:prstGeom prst="rect">
            <a:avLst/>
          </a:prstGeom>
          <a:solidFill>
            <a:schemeClr val="bg1">
              <a:alpha val="5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268435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7490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588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246DBC-27A2-4242-B922-5E4BE3E0D724}"/>
              </a:ext>
            </a:extLst>
          </p:cNvPr>
          <p:cNvSpPr/>
          <p:nvPr userDrawn="1"/>
        </p:nvSpPr>
        <p:spPr>
          <a:xfrm>
            <a:off x="0" y="-215874"/>
            <a:ext cx="32404050" cy="21818574"/>
          </a:xfrm>
          <a:prstGeom prst="rect">
            <a:avLst/>
          </a:prstGeom>
          <a:solidFill>
            <a:schemeClr val="lt1">
              <a:alpha val="53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s-MX"/>
          </a:p>
        </p:txBody>
      </p:sp>
    </p:spTree>
    <p:extLst>
      <p:ext uri="{BB962C8B-B14F-4D97-AF65-F5344CB8AC3E}">
        <p14:creationId xmlns:p14="http://schemas.microsoft.com/office/powerpoint/2010/main" val="595068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503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7710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1957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seño personalizado">
    <p:bg>
      <p:bgRef idx="1003">
        <a:schemeClr val="bg2"/>
      </p:bgRef>
    </p:bg>
    <p:spTree>
      <p:nvGrpSpPr>
        <p:cNvPr id="1" name=""/>
        <p:cNvGrpSpPr/>
        <p:nvPr/>
      </p:nvGrpSpPr>
      <p:grpSpPr>
        <a:xfrm>
          <a:off x="0" y="0"/>
          <a:ext cx="0" cy="0"/>
          <a:chOff x="0" y="0"/>
          <a:chExt cx="0" cy="0"/>
        </a:xfrm>
      </p:grpSpPr>
      <p:pic>
        <p:nvPicPr>
          <p:cNvPr id="3" name="Picture 2"/>
          <p:cNvPicPr/>
          <p:nvPr userDrawn="1"/>
        </p:nvPicPr>
        <p:blipFill rotWithShape="1">
          <a:blip r:embed="rId2">
            <a:extLst>
              <a:ext uri="{28A0092B-C50C-407E-A947-70E740481C1C}">
                <a14:useLocalDpi xmlns:a14="http://schemas.microsoft.com/office/drawing/2010/main" val="0"/>
              </a:ext>
            </a:extLst>
          </a:blip>
          <a:srcRect l="-2817"/>
          <a:stretch/>
        </p:blipFill>
        <p:spPr>
          <a:xfrm>
            <a:off x="1656409" y="1127268"/>
            <a:ext cx="8136904" cy="3049346"/>
          </a:xfrm>
          <a:prstGeom prst="rect">
            <a:avLst/>
          </a:prstGeom>
        </p:spPr>
      </p:pic>
      <p:pic>
        <p:nvPicPr>
          <p:cNvPr id="5" name="Picture 4">
            <a:extLst>
              <a:ext uri="{FF2B5EF4-FFF2-40B4-BE49-F238E27FC236}">
                <a16:creationId xmlns:a16="http://schemas.microsoft.com/office/drawing/2014/main" id="{B2BF6F06-EC27-4A02-9A3C-242A4A221DF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360265" y="0"/>
            <a:ext cx="1570439" cy="4032598"/>
          </a:xfrm>
          <a:prstGeom prst="rect">
            <a:avLst/>
          </a:prstGeom>
        </p:spPr>
      </p:pic>
      <p:pic>
        <p:nvPicPr>
          <p:cNvPr id="6" name="Picture 5">
            <a:extLst>
              <a:ext uri="{FF2B5EF4-FFF2-40B4-BE49-F238E27FC236}">
                <a16:creationId xmlns:a16="http://schemas.microsoft.com/office/drawing/2014/main" id="{9A2CBF31-C511-4C58-8FD4-A293B8991EC2}"/>
              </a:ext>
            </a:extLst>
          </p:cNvPr>
          <p:cNvPicPr/>
          <p:nvPr userDrawn="1"/>
        </p:nvPicPr>
        <p:blipFill rotWithShape="1">
          <a:blip r:embed="rId4">
            <a:duotone>
              <a:schemeClr val="accent6">
                <a:shade val="45000"/>
                <a:satMod val="135000"/>
              </a:schemeClr>
              <a:prstClr val="white"/>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30049"/>
          <a:stretch/>
        </p:blipFill>
        <p:spPr>
          <a:xfrm rot="16200000">
            <a:off x="-291105" y="4547093"/>
            <a:ext cx="2873179" cy="1570439"/>
          </a:xfrm>
          <a:prstGeom prst="rect">
            <a:avLst/>
          </a:prstGeom>
        </p:spPr>
      </p:pic>
      <p:pic>
        <p:nvPicPr>
          <p:cNvPr id="7" name="Picture 6">
            <a:extLst>
              <a:ext uri="{FF2B5EF4-FFF2-40B4-BE49-F238E27FC236}">
                <a16:creationId xmlns:a16="http://schemas.microsoft.com/office/drawing/2014/main" id="{48A16226-84D9-42BE-BE8D-B5D0E8E6962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357041" y="6912918"/>
            <a:ext cx="1570439" cy="1368152"/>
          </a:xfrm>
          <a:prstGeom prst="rect">
            <a:avLst/>
          </a:prstGeom>
        </p:spPr>
      </p:pic>
      <p:pic>
        <p:nvPicPr>
          <p:cNvPr id="9" name="Picture 8">
            <a:extLst>
              <a:ext uri="{FF2B5EF4-FFF2-40B4-BE49-F238E27FC236}">
                <a16:creationId xmlns:a16="http://schemas.microsoft.com/office/drawing/2014/main" id="{5A536ADD-D8DB-4415-8168-5F36110B036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515850" y="0"/>
            <a:ext cx="19888200" cy="21602700"/>
          </a:xfrm>
          <a:prstGeom prst="rect">
            <a:avLst/>
          </a:prstGeom>
        </p:spPr>
      </p:pic>
    </p:spTree>
    <p:extLst>
      <p:ext uri="{BB962C8B-B14F-4D97-AF65-F5344CB8AC3E}">
        <p14:creationId xmlns:p14="http://schemas.microsoft.com/office/powerpoint/2010/main" val="1623664455"/>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86D892B-AAA8-407F-8123-64EA5057D96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6428068" y="19472"/>
            <a:ext cx="16003516" cy="21602700"/>
          </a:xfrm>
          <a:prstGeom prst="rect">
            <a:avLst/>
          </a:prstGeom>
        </p:spPr>
      </p:pic>
    </p:spTree>
    <p:extLst>
      <p:ext uri="{BB962C8B-B14F-4D97-AF65-F5344CB8AC3E}">
        <p14:creationId xmlns:p14="http://schemas.microsoft.com/office/powerpoint/2010/main" val="609679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4B38511-93AE-4860-A69F-76024E56D0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588383" y="-71858"/>
            <a:ext cx="13887450" cy="21602700"/>
          </a:xfrm>
          <a:prstGeom prst="rect">
            <a:avLst/>
          </a:prstGeom>
        </p:spPr>
      </p:pic>
    </p:spTree>
    <p:extLst>
      <p:ext uri="{BB962C8B-B14F-4D97-AF65-F5344CB8AC3E}">
        <p14:creationId xmlns:p14="http://schemas.microsoft.com/office/powerpoint/2010/main" val="423940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12BE02F-70D6-4959-BA57-7794EDE3DE6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1591191" y="0"/>
            <a:ext cx="10801349" cy="21602700"/>
          </a:xfrm>
          <a:prstGeom prst="rect">
            <a:avLst/>
          </a:prstGeom>
        </p:spPr>
      </p:pic>
    </p:spTree>
    <p:extLst>
      <p:ext uri="{BB962C8B-B14F-4D97-AF65-F5344CB8AC3E}">
        <p14:creationId xmlns:p14="http://schemas.microsoft.com/office/powerpoint/2010/main" val="171390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6324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13"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image" Target="../media/image3.png"/><Relationship Id="rId5" Type="http://schemas.openxmlformats.org/officeDocument/2006/relationships/slideLayout" Target="../slideLayouts/slideLayout9.xml"/><Relationship Id="rId10" Type="http://schemas.openxmlformats.org/officeDocument/2006/relationships/image" Target="../media/image2.png"/><Relationship Id="rId4" Type="http://schemas.openxmlformats.org/officeDocument/2006/relationships/slideLayout" Target="../slideLayouts/slideLayout8.xml"/><Relationship Id="rId9" Type="http://schemas.openxmlformats.org/officeDocument/2006/relationships/image" Target="../media/image1.png"/><Relationship Id="rId14" Type="http://schemas.microsoft.com/office/2007/relationships/hdphoto" Target="../media/hdphoto1.wdp"/></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microsoft.com/office/2007/relationships/hdphoto" Target="../media/hdphoto2.wdp"/><Relationship Id="rId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F319A8-288F-4AC0-9FD3-928614A210F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545" y="0"/>
            <a:ext cx="32420911" cy="21602700"/>
          </a:xfrm>
          <a:prstGeom prst="rect">
            <a:avLst/>
          </a:prstGeom>
        </p:spPr>
      </p:pic>
      <p:pic>
        <p:nvPicPr>
          <p:cNvPr id="13" name="Picture 12">
            <a:extLst>
              <a:ext uri="{FF2B5EF4-FFF2-40B4-BE49-F238E27FC236}">
                <a16:creationId xmlns:a16="http://schemas.microsoft.com/office/drawing/2014/main" id="{75169B55-7A0D-4CC3-8613-3A44C5B413F1}"/>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r="39041" b="54545"/>
          <a:stretch/>
        </p:blipFill>
        <p:spPr>
          <a:xfrm>
            <a:off x="-11545" y="0"/>
            <a:ext cx="19957986" cy="10801350"/>
          </a:xfrm>
          <a:prstGeom prst="rect">
            <a:avLst/>
          </a:prstGeom>
        </p:spPr>
      </p:pic>
    </p:spTree>
    <p:extLst>
      <p:ext uri="{BB962C8B-B14F-4D97-AF65-F5344CB8AC3E}">
        <p14:creationId xmlns:p14="http://schemas.microsoft.com/office/powerpoint/2010/main" val="2352575977"/>
      </p:ext>
    </p:extLst>
  </p:cSld>
  <p:clrMap bg1="lt1" tx1="dk1" bg2="lt2" tx2="dk2" accent1="accent1" accent2="accent2" accent3="accent3" accent4="accent4" accent5="accent5" accent6="accent6" hlink="hlink" folHlink="folHlink"/>
  <p:sldLayoutIdLst>
    <p:sldLayoutId id="2147483723" r:id="rId1"/>
    <p:sldLayoutId id="2147483733" r:id="rId2"/>
    <p:sldLayoutId id="2147483734" r:id="rId3"/>
    <p:sldLayoutId id="214748373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F319A8-288F-4AC0-9FD3-928614A210FB}"/>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1545" y="0"/>
            <a:ext cx="32420911" cy="21602700"/>
          </a:xfrm>
          <a:prstGeom prst="rect">
            <a:avLst/>
          </a:prstGeom>
        </p:spPr>
      </p:pic>
      <p:pic>
        <p:nvPicPr>
          <p:cNvPr id="13" name="Picture 12">
            <a:extLst>
              <a:ext uri="{FF2B5EF4-FFF2-40B4-BE49-F238E27FC236}">
                <a16:creationId xmlns:a16="http://schemas.microsoft.com/office/drawing/2014/main" id="{75169B55-7A0D-4CC3-8613-3A44C5B413F1}"/>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r="39041" b="54545"/>
          <a:stretch/>
        </p:blipFill>
        <p:spPr>
          <a:xfrm>
            <a:off x="-11545" y="0"/>
            <a:ext cx="19957986" cy="10801350"/>
          </a:xfrm>
          <a:prstGeom prst="rect">
            <a:avLst/>
          </a:prstGeom>
        </p:spPr>
      </p:pic>
      <p:pic>
        <p:nvPicPr>
          <p:cNvPr id="4" name="Picture 3">
            <a:extLst>
              <a:ext uri="{FF2B5EF4-FFF2-40B4-BE49-F238E27FC236}">
                <a16:creationId xmlns:a16="http://schemas.microsoft.com/office/drawing/2014/main" id="{281AC764-C0FF-49DD-85ED-62E0CD77652D}"/>
              </a:ext>
            </a:extLst>
          </p:cNvPr>
          <p:cNvPicPr/>
          <p:nvPr userDrawn="1"/>
        </p:nvPicPr>
        <p:blipFill rotWithShape="1">
          <a:blip r:embed="rId11">
            <a:extLst>
              <a:ext uri="{28A0092B-C50C-407E-A947-70E740481C1C}">
                <a14:useLocalDpi xmlns:a14="http://schemas.microsoft.com/office/drawing/2010/main" val="0"/>
              </a:ext>
            </a:extLst>
          </a:blip>
          <a:srcRect l="-2817"/>
          <a:stretch/>
        </p:blipFill>
        <p:spPr>
          <a:xfrm>
            <a:off x="1656409" y="1127268"/>
            <a:ext cx="8136904" cy="3049346"/>
          </a:xfrm>
          <a:prstGeom prst="rect">
            <a:avLst/>
          </a:prstGeom>
        </p:spPr>
      </p:pic>
      <p:pic>
        <p:nvPicPr>
          <p:cNvPr id="5" name="Picture 4">
            <a:extLst>
              <a:ext uri="{FF2B5EF4-FFF2-40B4-BE49-F238E27FC236}">
                <a16:creationId xmlns:a16="http://schemas.microsoft.com/office/drawing/2014/main" id="{DAF514DB-A367-4FF0-AEE3-1483F87B57A5}"/>
              </a:ext>
            </a:extLst>
          </p:cNvPr>
          <p:cNvPicPr>
            <a:picLocks noChangeAspect="1"/>
          </p:cNvPicPr>
          <p:nvPr userDrawn="1"/>
        </p:nvPicPr>
        <p:blipFill rotWithShape="1">
          <a:blip r:embed="rId12">
            <a:extLst>
              <a:ext uri="{28A0092B-C50C-407E-A947-70E740481C1C}">
                <a14:useLocalDpi xmlns:a14="http://schemas.microsoft.com/office/drawing/2010/main" val="0"/>
              </a:ext>
            </a:extLst>
          </a:blip>
          <a:srcRect r="438" b="40100"/>
          <a:stretch/>
        </p:blipFill>
        <p:spPr>
          <a:xfrm>
            <a:off x="360265" y="0"/>
            <a:ext cx="1570439" cy="4032598"/>
          </a:xfrm>
          <a:prstGeom prst="rect">
            <a:avLst/>
          </a:prstGeom>
        </p:spPr>
      </p:pic>
      <p:pic>
        <p:nvPicPr>
          <p:cNvPr id="6" name="Picture 5">
            <a:extLst>
              <a:ext uri="{FF2B5EF4-FFF2-40B4-BE49-F238E27FC236}">
                <a16:creationId xmlns:a16="http://schemas.microsoft.com/office/drawing/2014/main" id="{18E88F88-A4E1-4B30-A3F8-959562CAEFE4}"/>
              </a:ext>
            </a:extLst>
          </p:cNvPr>
          <p:cNvPicPr/>
          <p:nvPr userDrawn="1"/>
        </p:nvPicPr>
        <p:blipFill rotWithShape="1">
          <a:blip r:embed="rId13">
            <a:duotone>
              <a:schemeClr val="accent6">
                <a:shade val="45000"/>
                <a:satMod val="135000"/>
              </a:schemeClr>
              <a:prstClr val="white"/>
            </a:duotone>
            <a:extLst>
              <a:ext uri="{BEBA8EAE-BF5A-486C-A8C5-ECC9F3942E4B}">
                <a14:imgProps xmlns:a14="http://schemas.microsoft.com/office/drawing/2010/main">
                  <a14:imgLayer r:embed="rId14">
                    <a14:imgEffect>
                      <a14:brightnessContrast bright="20000" contrast="-40000"/>
                    </a14:imgEffect>
                  </a14:imgLayer>
                </a14:imgProps>
              </a:ext>
              <a:ext uri="{28A0092B-C50C-407E-A947-70E740481C1C}">
                <a14:useLocalDpi xmlns:a14="http://schemas.microsoft.com/office/drawing/2010/main" val="0"/>
              </a:ext>
            </a:extLst>
          </a:blip>
          <a:srcRect l="30049"/>
          <a:stretch/>
        </p:blipFill>
        <p:spPr>
          <a:xfrm rot="16200000">
            <a:off x="-291105" y="4547093"/>
            <a:ext cx="2873179" cy="1570439"/>
          </a:xfrm>
          <a:prstGeom prst="rect">
            <a:avLst/>
          </a:prstGeom>
        </p:spPr>
      </p:pic>
      <p:pic>
        <p:nvPicPr>
          <p:cNvPr id="7" name="Picture 6">
            <a:extLst>
              <a:ext uri="{FF2B5EF4-FFF2-40B4-BE49-F238E27FC236}">
                <a16:creationId xmlns:a16="http://schemas.microsoft.com/office/drawing/2014/main" id="{09C97AAD-57F3-4BF9-A7D6-660E17E57AD3}"/>
              </a:ext>
            </a:extLst>
          </p:cNvPr>
          <p:cNvPicPr>
            <a:picLocks noChangeAspect="1"/>
          </p:cNvPicPr>
          <p:nvPr userDrawn="1"/>
        </p:nvPicPr>
        <p:blipFill rotWithShape="1">
          <a:blip r:embed="rId12">
            <a:extLst>
              <a:ext uri="{28A0092B-C50C-407E-A947-70E740481C1C}">
                <a14:useLocalDpi xmlns:a14="http://schemas.microsoft.com/office/drawing/2010/main" val="0"/>
              </a:ext>
            </a:extLst>
          </a:blip>
          <a:srcRect r="438" b="40100"/>
          <a:stretch/>
        </p:blipFill>
        <p:spPr>
          <a:xfrm>
            <a:off x="357041" y="6912918"/>
            <a:ext cx="1570439" cy="1368152"/>
          </a:xfrm>
          <a:prstGeom prst="rect">
            <a:avLst/>
          </a:prstGeom>
        </p:spPr>
      </p:pic>
    </p:spTree>
    <p:extLst>
      <p:ext uri="{BB962C8B-B14F-4D97-AF65-F5344CB8AC3E}">
        <p14:creationId xmlns:p14="http://schemas.microsoft.com/office/powerpoint/2010/main" val="261772579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2" r:id="rId6"/>
    <p:sldLayoutId id="2147483750"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8BD7C4-1671-412F-812E-BEBBF4194CCC}"/>
              </a:ext>
            </a:extLst>
          </p:cNvPr>
          <p:cNvPicPr/>
          <p:nvPr userDrawn="1"/>
        </p:nvPicPr>
        <p:blipFill rotWithShape="1">
          <a:blip r:embed="rId3">
            <a:extLst>
              <a:ext uri="{28A0092B-C50C-407E-A947-70E740481C1C}">
                <a14:useLocalDpi xmlns:a14="http://schemas.microsoft.com/office/drawing/2010/main" val="0"/>
              </a:ext>
            </a:extLst>
          </a:blip>
          <a:srcRect l="-2817"/>
          <a:stretch/>
        </p:blipFill>
        <p:spPr>
          <a:xfrm>
            <a:off x="1656409" y="1127268"/>
            <a:ext cx="8136904" cy="3049346"/>
          </a:xfrm>
          <a:prstGeom prst="rect">
            <a:avLst/>
          </a:prstGeom>
        </p:spPr>
      </p:pic>
      <p:pic>
        <p:nvPicPr>
          <p:cNvPr id="5" name="Picture 4">
            <a:extLst>
              <a:ext uri="{FF2B5EF4-FFF2-40B4-BE49-F238E27FC236}">
                <a16:creationId xmlns:a16="http://schemas.microsoft.com/office/drawing/2014/main" id="{C31CB8D6-8F64-432F-A036-28DAC1F48672}"/>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438" b="40100"/>
          <a:stretch/>
        </p:blipFill>
        <p:spPr>
          <a:xfrm>
            <a:off x="360265" y="0"/>
            <a:ext cx="1570439" cy="9145166"/>
          </a:xfrm>
          <a:prstGeom prst="rect">
            <a:avLst/>
          </a:prstGeom>
        </p:spPr>
      </p:pic>
      <p:pic>
        <p:nvPicPr>
          <p:cNvPr id="6" name="Picture 5">
            <a:extLst>
              <a:ext uri="{FF2B5EF4-FFF2-40B4-BE49-F238E27FC236}">
                <a16:creationId xmlns:a16="http://schemas.microsoft.com/office/drawing/2014/main" id="{6D082FE2-603E-4C62-B85D-23538864941C}"/>
              </a:ext>
            </a:extLst>
          </p:cNvPr>
          <p:cNvPicPr/>
          <p:nvPr userDrawn="1"/>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30049"/>
          <a:stretch/>
        </p:blipFill>
        <p:spPr>
          <a:xfrm rot="16200000">
            <a:off x="-291105" y="10091709"/>
            <a:ext cx="2873179" cy="1570439"/>
          </a:xfrm>
          <a:prstGeom prst="rect">
            <a:avLst/>
          </a:prstGeom>
        </p:spPr>
      </p:pic>
      <p:pic>
        <p:nvPicPr>
          <p:cNvPr id="7" name="Picture 6">
            <a:extLst>
              <a:ext uri="{FF2B5EF4-FFF2-40B4-BE49-F238E27FC236}">
                <a16:creationId xmlns:a16="http://schemas.microsoft.com/office/drawing/2014/main" id="{8E3CFB47-9C87-4E57-8696-F40065A72930}"/>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438" b="40100"/>
          <a:stretch/>
        </p:blipFill>
        <p:spPr>
          <a:xfrm>
            <a:off x="357041" y="13105606"/>
            <a:ext cx="1570439" cy="8497094"/>
          </a:xfrm>
          <a:prstGeom prst="rect">
            <a:avLst/>
          </a:prstGeom>
        </p:spPr>
      </p:pic>
    </p:spTree>
    <p:extLst>
      <p:ext uri="{BB962C8B-B14F-4D97-AF65-F5344CB8AC3E}">
        <p14:creationId xmlns:p14="http://schemas.microsoft.com/office/powerpoint/2010/main" val="637361269"/>
      </p:ext>
    </p:extLst>
  </p:cSld>
  <p:clrMap bg1="lt1" tx1="dk1" bg2="lt2" tx2="dk2" accent1="accent1" accent2="accent2" accent3="accent3" accent4="accent4" accent5="accent5" accent6="accent6" hlink="hlink" folHlink="folHlink"/>
  <p:sldLayoutIdLst>
    <p:sldLayoutId id="214748373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n 9" descr="conflictos.jpg">
            <a:extLst>
              <a:ext uri="{FF2B5EF4-FFF2-40B4-BE49-F238E27FC236}">
                <a16:creationId xmlns:a16="http://schemas.microsoft.com/office/drawing/2014/main" id="{E7204D9E-CA5E-4570-B82F-FD87581B3FDF}"/>
              </a:ext>
            </a:extLst>
          </p:cNvPr>
          <p:cNvPicPr>
            <a:picLocks noChangeAspect="1"/>
          </p:cNvPicPr>
          <p:nvPr userDrawn="1"/>
        </p:nvPicPr>
        <p:blipFill>
          <a:blip r:embed="rId4">
            <a:alphaModFix/>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0" y="-131437"/>
            <a:ext cx="32404050" cy="21734137"/>
          </a:xfrm>
          <a:prstGeom prst="rect">
            <a:avLst/>
          </a:prstGeom>
        </p:spPr>
      </p:pic>
    </p:spTree>
    <p:extLst>
      <p:ext uri="{BB962C8B-B14F-4D97-AF65-F5344CB8AC3E}">
        <p14:creationId xmlns:p14="http://schemas.microsoft.com/office/powerpoint/2010/main" val="2561451704"/>
      </p:ext>
    </p:extLst>
  </p:cSld>
  <p:clrMap bg1="lt1" tx1="dk1" bg2="lt2" tx2="dk2" accent1="accent1" accent2="accent2" accent3="accent3" accent4="accent4" accent5="accent5" accent6="accent6" hlink="hlink" folHlink="folHlink"/>
  <p:sldLayoutIdLst>
    <p:sldLayoutId id="2147483743" r:id="rId1"/>
    <p:sldLayoutId id="214748375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hyperlink" Target="http://www.sygmapetroleum.com/" TargetMode="External"/><Relationship Id="rId2" Type="http://schemas.openxmlformats.org/officeDocument/2006/relationships/image" Target="../media/image14.png"/><Relationship Id="rId1" Type="http://schemas.openxmlformats.org/officeDocument/2006/relationships/slideLayout" Target="../slideLayouts/slideLayout1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jpg"/><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www.gcca.sistemavirtualdegestion.com/" TargetMode="Externa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10.png"/><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9.png"/><Relationship Id="rId1" Type="http://schemas.openxmlformats.org/officeDocument/2006/relationships/slideLayout" Target="../slideLayouts/slideLayout5.xml"/><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8687837" y="15460768"/>
            <a:ext cx="15424114" cy="1740476"/>
          </a:xfrm>
          <a:prstGeom prst="rect">
            <a:avLst/>
          </a:prstGeom>
          <a:noFill/>
          <a:ln>
            <a:noFill/>
          </a:ln>
        </p:spPr>
        <p:txBody>
          <a:bodyPr wrap="square" anchor="ctr">
            <a:spAutoFit/>
          </a:bodyPr>
          <a:lstStyle/>
          <a:p>
            <a:pPr algn="ctr">
              <a:tabLst>
                <a:tab pos="17582198" algn="r"/>
                <a:tab pos="18712339" algn="r"/>
                <a:tab pos="22117766" algn="l"/>
              </a:tabLst>
              <a:defRPr/>
            </a:pPr>
            <a:r>
              <a:rPr lang="es-CO" sz="5355" dirty="0">
                <a:solidFill>
                  <a:schemeClr val="bg1"/>
                </a:solidFill>
                <a:latin typeface="News Gothic MT"/>
                <a:cs typeface="News Gothic MT"/>
              </a:rPr>
              <a:t>ASESORIA CONTABLE, LABORAL, TRIBUTARIA, NIIF, AUDITORIA Y REVISORIA FISCAL</a:t>
            </a:r>
          </a:p>
        </p:txBody>
      </p:sp>
      <p:sp>
        <p:nvSpPr>
          <p:cNvPr id="3" name="Rectángulo 2"/>
          <p:cNvSpPr/>
          <p:nvPr/>
        </p:nvSpPr>
        <p:spPr>
          <a:xfrm>
            <a:off x="1955019" y="2181993"/>
            <a:ext cx="24500681" cy="1255728"/>
          </a:xfrm>
          <a:prstGeom prst="rect">
            <a:avLst/>
          </a:prstGeom>
        </p:spPr>
        <p:txBody>
          <a:bodyPr wrap="none">
            <a:spAutoFit/>
          </a:bodyPr>
          <a:lstStyle/>
          <a:p>
            <a:pPr algn="ctr">
              <a:tabLst>
                <a:tab pos="17582198" algn="r"/>
                <a:tab pos="18712339" algn="r"/>
                <a:tab pos="22117766" algn="l"/>
              </a:tabLst>
            </a:pPr>
            <a:r>
              <a:rPr lang="en-US" sz="7560" dirty="0">
                <a:ln w="0"/>
                <a:solidFill>
                  <a:schemeClr val="accent1"/>
                </a:solidFill>
                <a:effectLst>
                  <a:outerShdw blurRad="38100" dist="25400" dir="5400000" algn="ctr" rotWithShape="0">
                    <a:srgbClr val="6E747A">
                      <a:alpha val="43000"/>
                    </a:srgbClr>
                  </a:outerShdw>
                </a:effectLst>
                <a:latin typeface="News Gothic MT"/>
                <a:cs typeface="News Gothic MT"/>
              </a:rPr>
              <a:t>ACA AUDITORES &amp; CONSULTORES ASOCIADOS  SAS</a:t>
            </a:r>
            <a:endParaRPr lang="es-CO" sz="7560" dirty="0">
              <a:ln w="0"/>
              <a:solidFill>
                <a:schemeClr val="accent1"/>
              </a:solidFill>
              <a:effectLst>
                <a:outerShdw blurRad="38100" dist="25400" dir="5400000" algn="ctr" rotWithShape="0">
                  <a:srgbClr val="6E747A">
                    <a:alpha val="43000"/>
                  </a:srgbClr>
                </a:outerShdw>
              </a:effectLst>
              <a:latin typeface="News Gothic MT"/>
              <a:cs typeface="News Gothic MT"/>
            </a:endParaRPr>
          </a:p>
        </p:txBody>
      </p:sp>
      <p:cxnSp>
        <p:nvCxnSpPr>
          <p:cNvPr id="9" name="Conector recto 8"/>
          <p:cNvCxnSpPr/>
          <p:nvPr/>
        </p:nvCxnSpPr>
        <p:spPr>
          <a:xfrm>
            <a:off x="1800225" y="3542944"/>
            <a:ext cx="25062584" cy="0"/>
          </a:xfrm>
          <a:prstGeom prst="line">
            <a:avLst/>
          </a:prstGeom>
          <a:ln w="57150" cmpd="sng">
            <a:solidFill>
              <a:schemeClr val="accent3">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3" name="Rectángulo 12"/>
          <p:cNvSpPr/>
          <p:nvPr/>
        </p:nvSpPr>
        <p:spPr>
          <a:xfrm>
            <a:off x="8687837" y="14596894"/>
            <a:ext cx="15424114" cy="3856028"/>
          </a:xfrm>
          <a:prstGeom prst="rect">
            <a:avLst/>
          </a:prstGeom>
          <a:no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8900"/>
          </a:p>
        </p:txBody>
      </p:sp>
      <p:sp>
        <p:nvSpPr>
          <p:cNvPr id="7" name="TextBox 6">
            <a:extLst>
              <a:ext uri="{FF2B5EF4-FFF2-40B4-BE49-F238E27FC236}">
                <a16:creationId xmlns:a16="http://schemas.microsoft.com/office/drawing/2014/main" id="{E8C5DA8F-0BF0-44D1-9E51-304E7CBC31FB}"/>
              </a:ext>
            </a:extLst>
          </p:cNvPr>
          <p:cNvSpPr txBox="1"/>
          <p:nvPr/>
        </p:nvSpPr>
        <p:spPr>
          <a:xfrm>
            <a:off x="9433273" y="7921030"/>
            <a:ext cx="14247810" cy="4339650"/>
          </a:xfrm>
          <a:prstGeom prst="rect">
            <a:avLst/>
          </a:prstGeom>
          <a:noFill/>
        </p:spPr>
        <p:txBody>
          <a:bodyPr wrap="none" rtlCol="0">
            <a:spAutoFit/>
          </a:bodyPr>
          <a:lstStyle/>
          <a:p>
            <a:pPr algn="ctr"/>
            <a:r>
              <a:rPr lang="es-CO" sz="13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Black" panose="020B0A04020102020204" pitchFamily="34" charset="0"/>
              </a:rPr>
              <a:t>INDUCCIÓN</a:t>
            </a:r>
          </a:p>
          <a:p>
            <a:pPr algn="ctr"/>
            <a:r>
              <a:rPr lang="es-CO" sz="13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Black" panose="020B0A04020102020204" pitchFamily="34" charset="0"/>
              </a:rPr>
              <a:t>REINDUCCIÓN</a:t>
            </a: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CuadroTexto">
            <a:extLst>
              <a:ext uri="{FF2B5EF4-FFF2-40B4-BE49-F238E27FC236}">
                <a16:creationId xmlns:a16="http://schemas.microsoft.com/office/drawing/2014/main" id="{9337DA58-4FD4-4C87-A41D-3C6078C956B8}"/>
              </a:ext>
            </a:extLst>
          </p:cNvPr>
          <p:cNvSpPr txBox="1">
            <a:spLocks noChangeArrowheads="1"/>
          </p:cNvSpPr>
          <p:nvPr/>
        </p:nvSpPr>
        <p:spPr bwMode="auto">
          <a:xfrm>
            <a:off x="3499814" y="8421252"/>
            <a:ext cx="15197288" cy="867930"/>
          </a:xfrm>
          <a:prstGeom prst="rect">
            <a:avLst/>
          </a:prstGeom>
          <a:solidFill>
            <a:srgbClr val="FFFFFF">
              <a:alpha val="6039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defPPr>
              <a:defRPr lang="es-CO"/>
            </a:defPPr>
            <a:lvl1pPr eaLnBrk="1" hangingPunct="1">
              <a:tabLst>
                <a:tab pos="5581650" algn="r"/>
                <a:tab pos="5940425" algn="r"/>
                <a:tab pos="7021513" algn="l"/>
              </a:tabLst>
              <a:defRPr sz="3200">
                <a:solidFill>
                  <a:schemeClr val="accent1">
                    <a:lumMod val="60000"/>
                    <a:lumOff val="40000"/>
                  </a:schemeClr>
                </a:solidFill>
                <a:latin typeface="News Gothic MT"/>
                <a:ea typeface="+mn-ea"/>
                <a:cs typeface="News Gothic MT"/>
              </a:defRPr>
            </a:lvl1pPr>
          </a:lstStyle>
          <a:p>
            <a:pPr algn="just"/>
            <a:endParaRPr lang="es-CO" sz="5040" spc="315" dirty="0">
              <a:solidFill>
                <a:schemeClr val="bg1">
                  <a:lumMod val="50000"/>
                </a:schemeClr>
              </a:solidFill>
            </a:endParaRPr>
          </a:p>
        </p:txBody>
      </p:sp>
      <p:sp>
        <p:nvSpPr>
          <p:cNvPr id="8197" name="6 CuadroTexto"/>
          <p:cNvSpPr txBox="1">
            <a:spLocks noChangeArrowheads="1"/>
          </p:cNvSpPr>
          <p:nvPr/>
        </p:nvSpPr>
        <p:spPr bwMode="auto">
          <a:xfrm>
            <a:off x="3499814" y="8451649"/>
            <a:ext cx="24043629"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tabLst>
                <a:tab pos="17582198" algn="r"/>
                <a:tab pos="18712339" algn="r"/>
                <a:tab pos="22117766" algn="l"/>
              </a:tabLst>
              <a:defRPr/>
            </a:pPr>
            <a:r>
              <a:rPr lang="es-CO" sz="5040" b="1" spc="315" dirty="0">
                <a:solidFill>
                  <a:schemeClr val="bg1">
                    <a:lumMod val="50000"/>
                  </a:schemeClr>
                </a:solidFill>
                <a:latin typeface="News Gothic MT"/>
                <a:cs typeface="News Gothic MT"/>
              </a:rPr>
              <a:t>AUDITORIA Y REVISORIA FISCAL</a:t>
            </a:r>
          </a:p>
          <a:p>
            <a:pPr algn="just" eaLnBrk="1" hangingPunct="1">
              <a:tabLst>
                <a:tab pos="17582198" algn="r"/>
                <a:tab pos="18712339" algn="r"/>
                <a:tab pos="22117766" algn="l"/>
              </a:tabLst>
              <a:defRPr/>
            </a:pPr>
            <a:endParaRPr lang="es-CO" sz="5040" b="1" spc="315" dirty="0">
              <a:solidFill>
                <a:schemeClr val="bg1">
                  <a:lumMod val="50000"/>
                </a:schemeClr>
              </a:solidFill>
              <a:latin typeface="News Gothic MT"/>
              <a:cs typeface="News Gothic MT"/>
            </a:endParaRPr>
          </a:p>
        </p:txBody>
      </p:sp>
      <p:sp>
        <p:nvSpPr>
          <p:cNvPr id="16" name="6 Marcador de contenido"/>
          <p:cNvSpPr txBox="1">
            <a:spLocks/>
          </p:cNvSpPr>
          <p:nvPr/>
        </p:nvSpPr>
        <p:spPr>
          <a:xfrm>
            <a:off x="3240405" y="10974169"/>
            <a:ext cx="22715104" cy="9980309"/>
          </a:xfrm>
          <a:prstGeom prst="rect">
            <a:avLst/>
          </a:prstGeom>
          <a:ln>
            <a:noFill/>
          </a:ln>
        </p:spPr>
        <p:txBody>
          <a:bodyPr>
            <a:normAutofit lnSpcReduction="1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s-ES" sz="4410" spc="315" dirty="0">
                <a:solidFill>
                  <a:schemeClr val="bg1">
                    <a:lumMod val="50000"/>
                  </a:schemeClr>
                </a:solidFill>
                <a:latin typeface="News Gothic MT"/>
                <a:ea typeface="+mn-ea"/>
                <a:cs typeface="News Gothic MT"/>
              </a:rPr>
              <a:t>Nuestros servicios de auditoría están diseñados para cumplir con los desafíos que implica el administrar riesgos y recursos de información. Nuestro equipo de profesionales trabaja para hacer comprender cuáles son los riesgos y cómo abordarlos de manera eficaz.</a:t>
            </a:r>
          </a:p>
          <a:p>
            <a:pPr marL="0" indent="0" algn="just">
              <a:buNone/>
            </a:pPr>
            <a:endParaRPr lang="es-ES" sz="4410" spc="315" dirty="0">
              <a:solidFill>
                <a:schemeClr val="bg1">
                  <a:lumMod val="50000"/>
                </a:schemeClr>
              </a:solidFill>
              <a:latin typeface="News Gothic MT"/>
              <a:ea typeface="+mn-ea"/>
              <a:cs typeface="News Gothic MT"/>
            </a:endParaRPr>
          </a:p>
          <a:p>
            <a:pPr marL="0" indent="0" algn="just">
              <a:buNone/>
            </a:pPr>
            <a:r>
              <a:rPr lang="es-ES" sz="4410" spc="315" dirty="0">
                <a:solidFill>
                  <a:schemeClr val="bg1">
                    <a:lumMod val="50000"/>
                  </a:schemeClr>
                </a:solidFill>
                <a:latin typeface="News Gothic MT"/>
                <a:ea typeface="+mn-ea"/>
                <a:cs typeface="News Gothic MT"/>
              </a:rPr>
              <a:t>La Revisoría Fiscal hace parte de un servicio integral cuyo objetivo es dar cumplimiento a las legislaciones establecidas para esta función por el gobierno nacional. Nuestra labor como revisores fiscales esta enfocada en la atención y cumplimiento a las disposiciones legales y normas estatutarias en desarrollo del objeto social de la organización.</a:t>
            </a:r>
          </a:p>
          <a:p>
            <a:pPr marL="0" indent="0" algn="just">
              <a:buNone/>
            </a:pPr>
            <a:endParaRPr lang="es-ES" sz="4410" spc="315" dirty="0">
              <a:solidFill>
                <a:schemeClr val="bg1">
                  <a:lumMod val="50000"/>
                </a:schemeClr>
              </a:solidFill>
              <a:latin typeface="News Gothic MT"/>
              <a:ea typeface="+mn-ea"/>
              <a:cs typeface="News Gothic MT"/>
            </a:endParaRPr>
          </a:p>
          <a:p>
            <a:pPr marL="0" indent="0" algn="just">
              <a:buNone/>
            </a:pPr>
            <a:r>
              <a:rPr lang="es-ES" sz="4410" spc="315" dirty="0">
                <a:solidFill>
                  <a:schemeClr val="bg1">
                    <a:lumMod val="50000"/>
                  </a:schemeClr>
                </a:solidFill>
                <a:latin typeface="News Gothic MT"/>
                <a:ea typeface="+mn-ea"/>
                <a:cs typeface="News Gothic MT"/>
              </a:rPr>
              <a:t>Asumimos la responsabilidad de auditar los estados financieros bajo normas internacionales de auditoria NIAS, en razón de dar una opinión independiente sobre la situación financiera de nuestros clientes.</a:t>
            </a:r>
          </a:p>
        </p:txBody>
      </p:sp>
      <p:sp>
        <p:nvSpPr>
          <p:cNvPr id="9" name="Rectangle 1">
            <a:extLst>
              <a:ext uri="{FF2B5EF4-FFF2-40B4-BE49-F238E27FC236}">
                <a16:creationId xmlns:a16="http://schemas.microsoft.com/office/drawing/2014/main" id="{CCBD1613-335A-4235-A247-E8086F94B6AC}"/>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Soluciones</a:t>
            </a:r>
            <a:r>
              <a:rPr lang="en-US" sz="10080" dirty="0">
                <a:solidFill>
                  <a:schemeClr val="accent1">
                    <a:lumMod val="60000"/>
                    <a:lumOff val="40000"/>
                  </a:schemeClr>
                </a:solidFill>
                <a:latin typeface="News Gothic MT"/>
                <a:cs typeface="News Gothic MT"/>
              </a:rPr>
              <a:t> </a:t>
            </a:r>
            <a:r>
              <a:rPr lang="en-US" sz="10080" dirty="0" err="1">
                <a:solidFill>
                  <a:schemeClr val="accent1">
                    <a:lumMod val="60000"/>
                    <a:lumOff val="40000"/>
                  </a:schemeClr>
                </a:solidFill>
                <a:latin typeface="News Gothic MT"/>
                <a:cs typeface="News Gothic MT"/>
              </a:rPr>
              <a:t>Integrales</a:t>
            </a:r>
            <a:endParaRPr lang="es-CO" sz="10080" dirty="0">
              <a:solidFill>
                <a:schemeClr val="accent1">
                  <a:lumMod val="60000"/>
                  <a:lumOff val="40000"/>
                </a:schemeClr>
              </a:solidFill>
              <a:latin typeface="News Gothic MT"/>
              <a:cs typeface="News Gothic MT"/>
            </a:endParaRPr>
          </a:p>
        </p:txBody>
      </p:sp>
      <p:cxnSp>
        <p:nvCxnSpPr>
          <p:cNvPr id="12" name="Conector recto 9">
            <a:extLst>
              <a:ext uri="{FF2B5EF4-FFF2-40B4-BE49-F238E27FC236}">
                <a16:creationId xmlns:a16="http://schemas.microsoft.com/office/drawing/2014/main" id="{9D4D5E76-03A4-4AB0-AC6D-9C19A5073393}"/>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27778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arn(inVertical)">
                                      <p:cBhvr>
                                        <p:cTn id="7" dur="500"/>
                                        <p:tgtEl>
                                          <p:spTgt spid="819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bg/>
                                          </p:spTgt>
                                        </p:tgtEl>
                                        <p:attrNameLst>
                                          <p:attrName>style.visibility</p:attrName>
                                        </p:attrNameLst>
                                      </p:cBhvr>
                                      <p:to>
                                        <p:strVal val="visible"/>
                                      </p:to>
                                    </p:set>
                                    <p:anim calcmode="lin" valueType="num">
                                      <p:cBhvr additive="base">
                                        <p:cTn id="12"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16">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 calcmode="lin" valueType="num">
                                      <p:cBhvr additive="base">
                                        <p:cTn id="18"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anim calcmode="lin" valueType="num">
                                      <p:cBhvr additive="base">
                                        <p:cTn id="24"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xEl>
                                              <p:pRg st="4" end="4"/>
                                            </p:txEl>
                                          </p:spTgt>
                                        </p:tgtEl>
                                        <p:attrNameLst>
                                          <p:attrName>style.visibility</p:attrName>
                                        </p:attrNameLst>
                                      </p:cBhvr>
                                      <p:to>
                                        <p:strVal val="visible"/>
                                      </p:to>
                                    </p:set>
                                    <p:anim calcmode="lin" valueType="num">
                                      <p:cBhvr additive="base">
                                        <p:cTn id="30"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197" grpId="0"/>
      <p:bldP spid="16"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a:stretch>
            <a:fillRect/>
          </a:stretch>
        </p:blipFill>
        <p:spPr>
          <a:xfrm>
            <a:off x="9454556" y="15517250"/>
            <a:ext cx="2919974" cy="1680210"/>
          </a:xfrm>
          <a:prstGeom prst="rect">
            <a:avLst/>
          </a:prstGeom>
        </p:spPr>
      </p:pic>
      <p:pic>
        <p:nvPicPr>
          <p:cNvPr id="9" name="Imagen 8"/>
          <p:cNvPicPr>
            <a:picLocks noChangeAspect="1"/>
          </p:cNvPicPr>
          <p:nvPr/>
        </p:nvPicPr>
        <p:blipFill>
          <a:blip r:embed="rId3"/>
          <a:stretch>
            <a:fillRect/>
          </a:stretch>
        </p:blipFill>
        <p:spPr>
          <a:xfrm>
            <a:off x="11421329" y="11248898"/>
            <a:ext cx="6577934" cy="2041427"/>
          </a:xfrm>
          <a:prstGeom prst="rect">
            <a:avLst/>
          </a:prstGeom>
        </p:spPr>
      </p:pic>
      <p:pic>
        <p:nvPicPr>
          <p:cNvPr id="11" name="Imagen 10"/>
          <p:cNvPicPr>
            <a:picLocks noChangeAspect="1"/>
          </p:cNvPicPr>
          <p:nvPr/>
        </p:nvPicPr>
        <p:blipFill>
          <a:blip r:embed="rId4"/>
          <a:stretch>
            <a:fillRect/>
          </a:stretch>
        </p:blipFill>
        <p:spPr>
          <a:xfrm>
            <a:off x="3169154" y="14648604"/>
            <a:ext cx="4082857" cy="2631431"/>
          </a:xfrm>
          <a:prstGeom prst="rect">
            <a:avLst/>
          </a:prstGeom>
        </p:spPr>
      </p:pic>
      <p:pic>
        <p:nvPicPr>
          <p:cNvPr id="14" name="Imagen 13"/>
          <p:cNvPicPr>
            <a:picLocks noChangeAspect="1"/>
          </p:cNvPicPr>
          <p:nvPr/>
        </p:nvPicPr>
        <p:blipFill>
          <a:blip r:embed="rId5"/>
          <a:stretch>
            <a:fillRect/>
          </a:stretch>
        </p:blipFill>
        <p:spPr>
          <a:xfrm>
            <a:off x="14004886" y="14648604"/>
            <a:ext cx="3591403" cy="2892021"/>
          </a:xfrm>
          <a:prstGeom prst="rect">
            <a:avLst/>
          </a:prstGeom>
        </p:spPr>
      </p:pic>
      <p:pic>
        <p:nvPicPr>
          <p:cNvPr id="15" name="Imagen 14"/>
          <p:cNvPicPr>
            <a:picLocks noChangeAspect="1"/>
          </p:cNvPicPr>
          <p:nvPr/>
        </p:nvPicPr>
        <p:blipFill>
          <a:blip r:embed="rId6">
            <a:clrChange>
              <a:clrFrom>
                <a:srgbClr val="FFFFFF"/>
              </a:clrFrom>
              <a:clrTo>
                <a:srgbClr val="FFFFFF">
                  <a:alpha val="0"/>
                </a:srgbClr>
              </a:clrTo>
            </a:clrChange>
          </a:blip>
          <a:stretch>
            <a:fillRect/>
          </a:stretch>
        </p:blipFill>
        <p:spPr>
          <a:xfrm>
            <a:off x="19065899" y="14875565"/>
            <a:ext cx="6168664" cy="2268252"/>
          </a:xfrm>
          <a:prstGeom prst="rect">
            <a:avLst/>
          </a:prstGeom>
        </p:spPr>
      </p:pic>
      <p:pic>
        <p:nvPicPr>
          <p:cNvPr id="17" name="Imagen 16"/>
          <p:cNvPicPr/>
          <p:nvPr/>
        </p:nvPicPr>
        <p:blipFill>
          <a:blip r:embed="rId7">
            <a:extLst>
              <a:ext uri="{28A0092B-C50C-407E-A947-70E740481C1C}">
                <a14:useLocalDpi xmlns:a14="http://schemas.microsoft.com/office/drawing/2010/main" val="0"/>
              </a:ext>
            </a:extLst>
          </a:blip>
          <a:srcRect/>
          <a:stretch>
            <a:fillRect/>
          </a:stretch>
        </p:blipFill>
        <p:spPr bwMode="auto">
          <a:xfrm>
            <a:off x="25995113" y="14710046"/>
            <a:ext cx="2948728" cy="2862468"/>
          </a:xfrm>
          <a:prstGeom prst="rect">
            <a:avLst/>
          </a:prstGeom>
          <a:noFill/>
          <a:ln>
            <a:noFill/>
          </a:ln>
        </p:spPr>
      </p:pic>
      <p:pic>
        <p:nvPicPr>
          <p:cNvPr id="20" name="Imagen 19"/>
          <p:cNvPicPr>
            <a:picLocks noChangeAspect="1"/>
          </p:cNvPicPr>
          <p:nvPr/>
        </p:nvPicPr>
        <p:blipFill>
          <a:blip r:embed="rId8"/>
          <a:stretch>
            <a:fillRect/>
          </a:stretch>
        </p:blipFill>
        <p:spPr>
          <a:xfrm>
            <a:off x="18410842" y="11287085"/>
            <a:ext cx="5978313" cy="1933117"/>
          </a:xfrm>
          <a:prstGeom prst="rect">
            <a:avLst/>
          </a:prstGeom>
        </p:spPr>
      </p:pic>
      <p:pic>
        <p:nvPicPr>
          <p:cNvPr id="21" name="Imagen 20" descr="053.jpg"/>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212314" y="10371967"/>
            <a:ext cx="3518005" cy="2495077"/>
          </a:xfrm>
          <a:prstGeom prst="rect">
            <a:avLst/>
          </a:prstGeom>
        </p:spPr>
      </p:pic>
      <p:sp>
        <p:nvSpPr>
          <p:cNvPr id="23" name="Rectángulo 22"/>
          <p:cNvSpPr/>
          <p:nvPr/>
        </p:nvSpPr>
        <p:spPr>
          <a:xfrm>
            <a:off x="3313289" y="7499072"/>
            <a:ext cx="17964982" cy="1643527"/>
          </a:xfrm>
          <a:prstGeom prst="rect">
            <a:avLst/>
          </a:prstGeom>
        </p:spPr>
        <p:txBody>
          <a:bodyPr wrap="none">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Nuestros principales clientes</a:t>
            </a:r>
            <a:endParaRPr lang="es-CO" sz="10080" dirty="0">
              <a:solidFill>
                <a:schemeClr val="accent1">
                  <a:lumMod val="60000"/>
                  <a:lumOff val="40000"/>
                </a:schemeClr>
              </a:solidFill>
              <a:latin typeface="News Gothic MT"/>
              <a:cs typeface="News Gothic MT"/>
            </a:endParaRPr>
          </a:p>
        </p:txBody>
      </p:sp>
      <p:sp>
        <p:nvSpPr>
          <p:cNvPr id="30" name="Marcador de contenido 3"/>
          <p:cNvSpPr txBox="1">
            <a:spLocks/>
          </p:cNvSpPr>
          <p:nvPr/>
        </p:nvSpPr>
        <p:spPr>
          <a:xfrm>
            <a:off x="2768438" y="9598816"/>
            <a:ext cx="25923240" cy="2041427"/>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s-ES_tradnl" sz="5040" spc="315" dirty="0">
                <a:solidFill>
                  <a:schemeClr val="bg1">
                    <a:lumMod val="50000"/>
                  </a:schemeClr>
                </a:solidFill>
                <a:latin typeface="News Gothic MT"/>
                <a:ea typeface="+mn-ea"/>
                <a:cs typeface="News Gothic MT"/>
              </a:rPr>
              <a:t>Compañías que, han confiado en nuestros servicios:</a:t>
            </a:r>
          </a:p>
        </p:txBody>
      </p:sp>
      <p:pic>
        <p:nvPicPr>
          <p:cNvPr id="35" name="Imagen 34"/>
          <p:cNvPicPr>
            <a:picLocks noChangeAspect="1"/>
          </p:cNvPicPr>
          <p:nvPr/>
        </p:nvPicPr>
        <p:blipFill>
          <a:blip r:embed="rId10"/>
          <a:stretch>
            <a:fillRect/>
          </a:stretch>
        </p:blipFill>
        <p:spPr>
          <a:xfrm>
            <a:off x="2232473" y="11335145"/>
            <a:ext cx="6577931" cy="2041427"/>
          </a:xfrm>
          <a:prstGeom prst="rect">
            <a:avLst/>
          </a:prstGeom>
        </p:spPr>
      </p:pic>
      <p:pic>
        <p:nvPicPr>
          <p:cNvPr id="36" name="Imagen 35"/>
          <p:cNvPicPr>
            <a:picLocks noChangeAspect="1"/>
          </p:cNvPicPr>
          <p:nvPr/>
        </p:nvPicPr>
        <p:blipFill>
          <a:blip r:embed="rId11">
            <a:clrChange>
              <a:clrFrom>
                <a:srgbClr val="FFFFFF"/>
              </a:clrFrom>
              <a:clrTo>
                <a:srgbClr val="FFFFFF">
                  <a:alpha val="0"/>
                </a:srgbClr>
              </a:clrTo>
            </a:clrChange>
          </a:blip>
          <a:stretch>
            <a:fillRect/>
          </a:stretch>
        </p:blipFill>
        <p:spPr>
          <a:xfrm>
            <a:off x="2833605" y="18218174"/>
            <a:ext cx="7400925" cy="2041427"/>
          </a:xfrm>
          <a:prstGeom prst="rect">
            <a:avLst/>
          </a:prstGeom>
        </p:spPr>
      </p:pic>
      <p:pic>
        <p:nvPicPr>
          <p:cNvPr id="38" name="Imagen 37" descr="ygma Petroleum Company">
            <a:hlinkClick r:id="rId12"/>
          </p:cNvPr>
          <p:cNvPicPr/>
          <p:nvPr/>
        </p:nvPicPr>
        <p:blipFill>
          <a:blip r:embed="rId13">
            <a:extLst>
              <a:ext uri="{28A0092B-C50C-407E-A947-70E740481C1C}">
                <a14:useLocalDpi xmlns:a14="http://schemas.microsoft.com/office/drawing/2010/main" val="0"/>
              </a:ext>
            </a:extLst>
          </a:blip>
          <a:srcRect/>
          <a:stretch>
            <a:fillRect/>
          </a:stretch>
        </p:blipFill>
        <p:spPr bwMode="auto">
          <a:xfrm>
            <a:off x="21399998" y="17877936"/>
            <a:ext cx="4309679" cy="2721902"/>
          </a:xfrm>
          <a:prstGeom prst="rect">
            <a:avLst/>
          </a:prstGeom>
          <a:noFill/>
          <a:ln>
            <a:noFill/>
          </a:ln>
        </p:spPr>
      </p:pic>
      <p:pic>
        <p:nvPicPr>
          <p:cNvPr id="39" name="Imagen 38"/>
          <p:cNvPicPr/>
          <p:nvPr/>
        </p:nvPicPr>
        <p:blipFill>
          <a:blip r:embed="rId14">
            <a:extLst>
              <a:ext uri="{28A0092B-C50C-407E-A947-70E740481C1C}">
                <a14:useLocalDpi xmlns:a14="http://schemas.microsoft.com/office/drawing/2010/main" val="0"/>
              </a:ext>
            </a:extLst>
          </a:blip>
          <a:srcRect/>
          <a:stretch>
            <a:fillRect/>
          </a:stretch>
        </p:blipFill>
        <p:spPr bwMode="auto">
          <a:xfrm>
            <a:off x="12133438" y="18218174"/>
            <a:ext cx="6577931" cy="2268252"/>
          </a:xfrm>
          <a:prstGeom prst="rect">
            <a:avLst/>
          </a:prstGeom>
          <a:noFill/>
          <a:ln>
            <a:noFill/>
          </a:ln>
        </p:spPr>
      </p:pic>
      <p:cxnSp>
        <p:nvCxnSpPr>
          <p:cNvPr id="41" name="Conector recto 40"/>
          <p:cNvCxnSpPr/>
          <p:nvPr/>
        </p:nvCxnSpPr>
        <p:spPr>
          <a:xfrm>
            <a:off x="2677303" y="9313672"/>
            <a:ext cx="20979731"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8641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ounded Rectangle 110">
            <a:extLst>
              <a:ext uri="{FF2B5EF4-FFF2-40B4-BE49-F238E27FC236}">
                <a16:creationId xmlns:a16="http://schemas.microsoft.com/office/drawing/2014/main" id="{97623CF7-3C0B-4587-A53E-606B4AF26CF9}"/>
              </a:ext>
            </a:extLst>
          </p:cNvPr>
          <p:cNvSpPr/>
          <p:nvPr/>
        </p:nvSpPr>
        <p:spPr>
          <a:xfrm>
            <a:off x="7582356" y="17307502"/>
            <a:ext cx="29379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AUXILIARES CONTABLES</a:t>
            </a:r>
          </a:p>
        </p:txBody>
      </p:sp>
      <p:sp>
        <p:nvSpPr>
          <p:cNvPr id="27" name="TextBox 26">
            <a:extLst>
              <a:ext uri="{FF2B5EF4-FFF2-40B4-BE49-F238E27FC236}">
                <a16:creationId xmlns:a16="http://schemas.microsoft.com/office/drawing/2014/main" id="{FD5F54A7-6F04-4E7F-A626-8E9495BF9E50}"/>
              </a:ext>
            </a:extLst>
          </p:cNvPr>
          <p:cNvSpPr txBox="1"/>
          <p:nvPr/>
        </p:nvSpPr>
        <p:spPr>
          <a:xfrm>
            <a:off x="20594513" y="864246"/>
            <a:ext cx="8411277" cy="1569660"/>
          </a:xfrm>
          <a:prstGeom prst="rect">
            <a:avLst/>
          </a:prstGeom>
          <a:noFill/>
        </p:spPr>
        <p:txBody>
          <a:bodyPr wrap="none" rtlCol="0">
            <a:spAutoFit/>
          </a:bodyPr>
          <a:lstStyle/>
          <a:p>
            <a:pPr algn="ctr"/>
            <a:r>
              <a:rPr lang="es-CO" sz="9600" b="1" dirty="0">
                <a:ln w="12700" cmpd="sng">
                  <a:solidFill>
                    <a:schemeClr val="accent4"/>
                  </a:solidFill>
                  <a:prstDash val="solid"/>
                </a:ln>
                <a:solidFill>
                  <a:schemeClr val="tx2">
                    <a:lumMod val="50000"/>
                  </a:schemeClr>
                </a:solidFill>
                <a:latin typeface="Calibri" panose="020F0502020204030204" pitchFamily="34" charset="0"/>
                <a:cs typeface="Calibri" panose="020F0502020204030204" pitchFamily="34" charset="0"/>
              </a:rPr>
              <a:t>ORGANIGRAMA</a:t>
            </a:r>
          </a:p>
        </p:txBody>
      </p:sp>
      <p:sp>
        <p:nvSpPr>
          <p:cNvPr id="54" name="Subtitle 2">
            <a:extLst>
              <a:ext uri="{FF2B5EF4-FFF2-40B4-BE49-F238E27FC236}">
                <a16:creationId xmlns:a16="http://schemas.microsoft.com/office/drawing/2014/main" id="{8056ABB5-3258-423C-9434-BED02C0AF916}"/>
              </a:ext>
            </a:extLst>
          </p:cNvPr>
          <p:cNvSpPr txBox="1">
            <a:spLocks/>
          </p:cNvSpPr>
          <p:nvPr/>
        </p:nvSpPr>
        <p:spPr>
          <a:xfrm>
            <a:off x="24433410" y="19171683"/>
            <a:ext cx="6336704" cy="101916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3200" dirty="0">
                <a:ln w="0"/>
                <a:effectLst>
                  <a:outerShdw blurRad="38100" dist="19050" dir="2700000" algn="tl" rotWithShape="0">
                    <a:schemeClr val="dk1">
                      <a:alpha val="40000"/>
                    </a:schemeClr>
                  </a:outerShdw>
                </a:effectLst>
              </a:rPr>
              <a:t>Erick Leonardo Cucunuba Bello</a:t>
            </a:r>
          </a:p>
          <a:p>
            <a:pPr algn="l">
              <a:lnSpc>
                <a:spcPct val="100000"/>
              </a:lnSpc>
              <a:spcBef>
                <a:spcPts val="0"/>
              </a:spcBef>
            </a:pPr>
            <a:r>
              <a:rPr lang="es-ES" sz="3200" dirty="0">
                <a:ln w="0"/>
                <a:effectLst>
                  <a:outerShdw blurRad="38100" dist="19050" dir="2700000" algn="tl" rotWithShape="0">
                    <a:schemeClr val="dk1">
                      <a:alpha val="40000"/>
                    </a:schemeClr>
                  </a:outerShdw>
                </a:effectLst>
              </a:rPr>
              <a:t>Representante Legal</a:t>
            </a:r>
          </a:p>
          <a:p>
            <a:pPr algn="l">
              <a:lnSpc>
                <a:spcPct val="100000"/>
              </a:lnSpc>
              <a:spcBef>
                <a:spcPts val="0"/>
              </a:spcBef>
            </a:pPr>
            <a:r>
              <a:rPr lang="es-ES" sz="3200" dirty="0">
                <a:ln w="0"/>
                <a:effectLst>
                  <a:outerShdw blurRad="38100" dist="19050" dir="2700000" algn="tl" rotWithShape="0">
                    <a:schemeClr val="dk1">
                      <a:alpha val="40000"/>
                    </a:schemeClr>
                  </a:outerShdw>
                </a:effectLst>
              </a:rPr>
              <a:t> </a:t>
            </a:r>
          </a:p>
        </p:txBody>
      </p:sp>
      <p:sp>
        <p:nvSpPr>
          <p:cNvPr id="66" name="Rounded Rectangle 97">
            <a:extLst>
              <a:ext uri="{FF2B5EF4-FFF2-40B4-BE49-F238E27FC236}">
                <a16:creationId xmlns:a16="http://schemas.microsoft.com/office/drawing/2014/main" id="{45089922-0F15-4115-BF7F-96CAA490DB19}"/>
              </a:ext>
            </a:extLst>
          </p:cNvPr>
          <p:cNvSpPr/>
          <p:nvPr/>
        </p:nvSpPr>
        <p:spPr>
          <a:xfrm>
            <a:off x="14693142" y="5256734"/>
            <a:ext cx="3885147" cy="131042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CO" sz="3600" b="1" dirty="0">
                <a:ln w="0">
                  <a:noFill/>
                </a:ln>
                <a:solidFill>
                  <a:sysClr val="windowText" lastClr="000000"/>
                </a:solidFill>
                <a:effectLst>
                  <a:outerShdw blurRad="38100" dist="19050" dir="2700000" algn="tl" rotWithShape="0">
                    <a:schemeClr val="dk1">
                      <a:alpha val="40000"/>
                    </a:schemeClr>
                  </a:outerShdw>
                </a:effectLst>
              </a:rPr>
              <a:t>GERENTE</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SOCIO DIRECTOR</a:t>
            </a:r>
          </a:p>
        </p:txBody>
      </p:sp>
      <p:grpSp>
        <p:nvGrpSpPr>
          <p:cNvPr id="108" name="Group 107">
            <a:extLst>
              <a:ext uri="{FF2B5EF4-FFF2-40B4-BE49-F238E27FC236}">
                <a16:creationId xmlns:a16="http://schemas.microsoft.com/office/drawing/2014/main" id="{6522A9A1-E657-4C86-AA7E-99F7B36E7109}"/>
              </a:ext>
            </a:extLst>
          </p:cNvPr>
          <p:cNvGrpSpPr/>
          <p:nvPr/>
        </p:nvGrpSpPr>
        <p:grpSpPr>
          <a:xfrm>
            <a:off x="19342108" y="9150176"/>
            <a:ext cx="3885147" cy="1703550"/>
            <a:chOff x="23563489" y="9907766"/>
            <a:chExt cx="3885147" cy="1703550"/>
          </a:xfrm>
        </p:grpSpPr>
        <p:sp>
          <p:nvSpPr>
            <p:cNvPr id="109" name="Oval 108">
              <a:extLst>
                <a:ext uri="{FF2B5EF4-FFF2-40B4-BE49-F238E27FC236}">
                  <a16:creationId xmlns:a16="http://schemas.microsoft.com/office/drawing/2014/main" id="{04E99C5B-0EEE-43A0-BC64-803609E76797}"/>
                </a:ext>
              </a:extLst>
            </p:cNvPr>
            <p:cNvSpPr/>
            <p:nvPr/>
          </p:nvSpPr>
          <p:spPr>
            <a:xfrm>
              <a:off x="23858900" y="9907766"/>
              <a:ext cx="3186894" cy="170355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s-CO" sz="2800">
                <a:solidFill>
                  <a:sysClr val="windowText" lastClr="000000"/>
                </a:solidFill>
              </a:endParaRPr>
            </a:p>
          </p:txBody>
        </p:sp>
        <p:sp>
          <p:nvSpPr>
            <p:cNvPr id="111" name="Rounded Rectangle 126">
              <a:extLst>
                <a:ext uri="{FF2B5EF4-FFF2-40B4-BE49-F238E27FC236}">
                  <a16:creationId xmlns:a16="http://schemas.microsoft.com/office/drawing/2014/main" id="{F8BEC2C5-E746-4E4E-8AF5-0F1E74960626}"/>
                </a:ext>
              </a:extLst>
            </p:cNvPr>
            <p:cNvSpPr/>
            <p:nvPr/>
          </p:nvSpPr>
          <p:spPr>
            <a:xfrm>
              <a:off x="23563489" y="10087948"/>
              <a:ext cx="3885147" cy="1310423"/>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GESTIÓN</a:t>
              </a:r>
            </a:p>
            <a:p>
              <a:pPr algn="ctr"/>
              <a:r>
                <a:rPr lang="es-CO" sz="2800" b="1" dirty="0">
                  <a:ln w="0">
                    <a:noFill/>
                  </a:ln>
                  <a:solidFill>
                    <a:sysClr val="windowText" lastClr="000000"/>
                  </a:solidFill>
                  <a:effectLst>
                    <a:outerShdw blurRad="38100" dist="19050" dir="2700000" algn="tl" rotWithShape="0">
                      <a:schemeClr val="dk1">
                        <a:alpha val="40000"/>
                      </a:schemeClr>
                    </a:outerShdw>
                  </a:effectLst>
                </a:rPr>
                <a:t>NICC</a:t>
              </a:r>
            </a:p>
          </p:txBody>
        </p:sp>
      </p:grpSp>
      <p:sp>
        <p:nvSpPr>
          <p:cNvPr id="112" name="Rounded Rectangle 127">
            <a:extLst>
              <a:ext uri="{FF2B5EF4-FFF2-40B4-BE49-F238E27FC236}">
                <a16:creationId xmlns:a16="http://schemas.microsoft.com/office/drawing/2014/main" id="{AB436D02-6C0F-422C-9ED1-77CEE272E49C}"/>
              </a:ext>
            </a:extLst>
          </p:cNvPr>
          <p:cNvSpPr/>
          <p:nvPr/>
        </p:nvSpPr>
        <p:spPr>
          <a:xfrm>
            <a:off x="16208925" y="11649409"/>
            <a:ext cx="4465868"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RESPONSABLE</a:t>
            </a:r>
          </a:p>
          <a:p>
            <a:pPr algn="ctr"/>
            <a:r>
              <a:rPr lang="es-CO" sz="2800" b="1" dirty="0">
                <a:ln w="0">
                  <a:noFill/>
                </a:ln>
                <a:solidFill>
                  <a:sysClr val="windowText" lastClr="000000"/>
                </a:solidFill>
                <a:effectLst>
                  <a:outerShdw blurRad="38100" dist="19050" dir="2700000" algn="tl" rotWithShape="0">
                    <a:schemeClr val="dk1">
                      <a:alpha val="40000"/>
                    </a:schemeClr>
                  </a:outerShdw>
                </a:effectLst>
              </a:rPr>
              <a:t>DEL SISTEMA </a:t>
            </a:r>
            <a:r>
              <a:rPr lang="es-CO" sz="2800" b="1">
                <a:ln w="0">
                  <a:noFill/>
                </a:ln>
                <a:solidFill>
                  <a:sysClr val="windowText" lastClr="000000"/>
                </a:solidFill>
                <a:effectLst>
                  <a:outerShdw blurRad="38100" dist="19050" dir="2700000" algn="tl" rotWithShape="0">
                    <a:schemeClr val="dk1">
                      <a:alpha val="40000"/>
                    </a:schemeClr>
                  </a:outerShdw>
                </a:effectLst>
              </a:rPr>
              <a:t>DE CALIDAD</a:t>
            </a:r>
            <a:endParaRPr lang="es-CO" sz="2800" b="1" dirty="0">
              <a:ln w="0">
                <a:noFill/>
              </a:ln>
              <a:solidFill>
                <a:sysClr val="windowText" lastClr="000000"/>
              </a:solidFill>
              <a:effectLst>
                <a:outerShdw blurRad="38100" dist="19050" dir="2700000" algn="tl" rotWithShape="0">
                  <a:schemeClr val="dk1">
                    <a:alpha val="40000"/>
                  </a:schemeClr>
                </a:outerShdw>
              </a:effectLst>
            </a:endParaRPr>
          </a:p>
        </p:txBody>
      </p:sp>
      <p:cxnSp>
        <p:nvCxnSpPr>
          <p:cNvPr id="113" name="Elbow Connector 128">
            <a:extLst>
              <a:ext uri="{FF2B5EF4-FFF2-40B4-BE49-F238E27FC236}">
                <a16:creationId xmlns:a16="http://schemas.microsoft.com/office/drawing/2014/main" id="{C53084EC-5043-4DFA-9470-955BE366206D}"/>
              </a:ext>
            </a:extLst>
          </p:cNvPr>
          <p:cNvCxnSpPr>
            <a:cxnSpLocks/>
            <a:stCxn id="112" idx="0"/>
            <a:endCxn id="109" idx="4"/>
          </p:cNvCxnSpPr>
          <p:nvPr/>
        </p:nvCxnSpPr>
        <p:spPr>
          <a:xfrm rot="5400000" flipH="1" flipV="1">
            <a:off x="19438571" y="9857015"/>
            <a:ext cx="795683" cy="2789107"/>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sp>
        <p:nvSpPr>
          <p:cNvPr id="116" name="Rounded Rectangle 129">
            <a:extLst>
              <a:ext uri="{FF2B5EF4-FFF2-40B4-BE49-F238E27FC236}">
                <a16:creationId xmlns:a16="http://schemas.microsoft.com/office/drawing/2014/main" id="{01CDB24F-FA2D-4E3E-A792-023D758C8FFC}"/>
              </a:ext>
            </a:extLst>
          </p:cNvPr>
          <p:cNvSpPr/>
          <p:nvPr/>
        </p:nvSpPr>
        <p:spPr>
          <a:xfrm>
            <a:off x="21178248" y="11649409"/>
            <a:ext cx="277789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LÍDER DE ÉTICA</a:t>
            </a:r>
          </a:p>
        </p:txBody>
      </p:sp>
      <p:cxnSp>
        <p:nvCxnSpPr>
          <p:cNvPr id="120" name="Elbow Connector 130">
            <a:extLst>
              <a:ext uri="{FF2B5EF4-FFF2-40B4-BE49-F238E27FC236}">
                <a16:creationId xmlns:a16="http://schemas.microsoft.com/office/drawing/2014/main" id="{137479D2-1FFF-4FDF-B179-DE93BD7253AD}"/>
              </a:ext>
            </a:extLst>
          </p:cNvPr>
          <p:cNvCxnSpPr>
            <a:cxnSpLocks/>
            <a:stCxn id="116" idx="0"/>
            <a:endCxn id="109" idx="4"/>
          </p:cNvCxnSpPr>
          <p:nvPr/>
        </p:nvCxnSpPr>
        <p:spPr>
          <a:xfrm rot="16200000" flipV="1">
            <a:off x="21501241" y="10583452"/>
            <a:ext cx="795683" cy="1336231"/>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sp>
        <p:nvSpPr>
          <p:cNvPr id="121" name="Rounded Rectangle 131">
            <a:extLst>
              <a:ext uri="{FF2B5EF4-FFF2-40B4-BE49-F238E27FC236}">
                <a16:creationId xmlns:a16="http://schemas.microsoft.com/office/drawing/2014/main" id="{AFFE5914-4657-4895-A9B6-70E8879BF8C7}"/>
              </a:ext>
            </a:extLst>
          </p:cNvPr>
          <p:cNvSpPr/>
          <p:nvPr/>
        </p:nvSpPr>
        <p:spPr>
          <a:xfrm>
            <a:off x="23285900" y="13812764"/>
            <a:ext cx="29252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SUPERVISORES</a:t>
            </a:r>
          </a:p>
        </p:txBody>
      </p:sp>
      <p:cxnSp>
        <p:nvCxnSpPr>
          <p:cNvPr id="124" name="Elbow Connector 132">
            <a:extLst>
              <a:ext uri="{FF2B5EF4-FFF2-40B4-BE49-F238E27FC236}">
                <a16:creationId xmlns:a16="http://schemas.microsoft.com/office/drawing/2014/main" id="{827D6572-63C3-4EF7-B958-1B46F51314BF}"/>
              </a:ext>
            </a:extLst>
          </p:cNvPr>
          <p:cNvCxnSpPr>
            <a:cxnSpLocks/>
            <a:stCxn id="121" idx="0"/>
            <a:endCxn id="109" idx="4"/>
          </p:cNvCxnSpPr>
          <p:nvPr/>
        </p:nvCxnSpPr>
        <p:spPr>
          <a:xfrm rot="16200000" flipV="1">
            <a:off x="21510224" y="10574468"/>
            <a:ext cx="2959038" cy="3517553"/>
          </a:xfrm>
          <a:prstGeom prst="bentConnector3">
            <a:avLst>
              <a:gd name="adj1" fmla="val 87264"/>
            </a:avLst>
          </a:prstGeom>
          <a:ln w="76200"/>
        </p:spPr>
        <p:style>
          <a:lnRef idx="1">
            <a:schemeClr val="accent6"/>
          </a:lnRef>
          <a:fillRef idx="2">
            <a:schemeClr val="accent6"/>
          </a:fillRef>
          <a:effectRef idx="1">
            <a:schemeClr val="accent6"/>
          </a:effectRef>
          <a:fontRef idx="minor">
            <a:schemeClr val="dk1"/>
          </a:fontRef>
        </p:style>
      </p:cxnSp>
      <p:cxnSp>
        <p:nvCxnSpPr>
          <p:cNvPr id="125" name="Elbow Connector 133">
            <a:extLst>
              <a:ext uri="{FF2B5EF4-FFF2-40B4-BE49-F238E27FC236}">
                <a16:creationId xmlns:a16="http://schemas.microsoft.com/office/drawing/2014/main" id="{13905325-41FA-4152-80B2-D19E2F1DE22D}"/>
              </a:ext>
            </a:extLst>
          </p:cNvPr>
          <p:cNvCxnSpPr>
            <a:cxnSpLocks/>
            <a:stCxn id="109" idx="0"/>
            <a:endCxn id="66" idx="2"/>
          </p:cNvCxnSpPr>
          <p:nvPr/>
        </p:nvCxnSpPr>
        <p:spPr>
          <a:xfrm rot="16200000" flipV="1">
            <a:off x="17641832" y="5561042"/>
            <a:ext cx="2583019" cy="4595250"/>
          </a:xfrm>
          <a:prstGeom prst="bentConnector3">
            <a:avLst>
              <a:gd name="adj1" fmla="val 50000"/>
            </a:avLst>
          </a:prstGeom>
          <a:ln w="76200">
            <a:solidFill>
              <a:schemeClr val="accent1">
                <a:lumMod val="50000"/>
              </a:schemeClr>
            </a:solidFill>
          </a:ln>
        </p:spPr>
        <p:style>
          <a:lnRef idx="1">
            <a:schemeClr val="dk1"/>
          </a:lnRef>
          <a:fillRef idx="0">
            <a:schemeClr val="dk1"/>
          </a:fillRef>
          <a:effectRef idx="0">
            <a:schemeClr val="dk1"/>
          </a:effectRef>
          <a:fontRef idx="minor">
            <a:schemeClr val="tx1"/>
          </a:fontRef>
        </p:style>
      </p:cxnSp>
      <p:grpSp>
        <p:nvGrpSpPr>
          <p:cNvPr id="49" name="Group 48">
            <a:extLst>
              <a:ext uri="{FF2B5EF4-FFF2-40B4-BE49-F238E27FC236}">
                <a16:creationId xmlns:a16="http://schemas.microsoft.com/office/drawing/2014/main" id="{B8642726-C9F1-4B33-941A-84F7920106F5}"/>
              </a:ext>
            </a:extLst>
          </p:cNvPr>
          <p:cNvGrpSpPr/>
          <p:nvPr/>
        </p:nvGrpSpPr>
        <p:grpSpPr>
          <a:xfrm>
            <a:off x="11816437" y="9150176"/>
            <a:ext cx="3944455" cy="1703550"/>
            <a:chOff x="12194492" y="9939554"/>
            <a:chExt cx="2443884" cy="1703550"/>
          </a:xfrm>
        </p:grpSpPr>
        <p:sp>
          <p:nvSpPr>
            <p:cNvPr id="50" name="Oval 49">
              <a:extLst>
                <a:ext uri="{FF2B5EF4-FFF2-40B4-BE49-F238E27FC236}">
                  <a16:creationId xmlns:a16="http://schemas.microsoft.com/office/drawing/2014/main" id="{4D7EB4E7-F8C1-46FE-8AE6-61D6E297CD0C}"/>
                </a:ext>
              </a:extLst>
            </p:cNvPr>
            <p:cNvSpPr/>
            <p:nvPr/>
          </p:nvSpPr>
          <p:spPr>
            <a:xfrm>
              <a:off x="12194492" y="9939554"/>
              <a:ext cx="2443884" cy="170355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s-CO" sz="2800">
                <a:solidFill>
                  <a:sysClr val="windowText" lastClr="000000"/>
                </a:solidFill>
              </a:endParaRPr>
            </a:p>
          </p:txBody>
        </p:sp>
        <p:sp>
          <p:nvSpPr>
            <p:cNvPr id="51" name="Rounded Rectangle 102">
              <a:extLst>
                <a:ext uri="{FF2B5EF4-FFF2-40B4-BE49-F238E27FC236}">
                  <a16:creationId xmlns:a16="http://schemas.microsoft.com/office/drawing/2014/main" id="{0A78400C-508B-4DC6-AD90-19EEFA9E3A15}"/>
                </a:ext>
              </a:extLst>
            </p:cNvPr>
            <p:cNvSpPr/>
            <p:nvPr/>
          </p:nvSpPr>
          <p:spPr>
            <a:xfrm>
              <a:off x="12291298" y="10208297"/>
              <a:ext cx="2252818" cy="1310423"/>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s-MX" sz="2800" b="1" dirty="0">
                  <a:ln w="0">
                    <a:noFill/>
                  </a:ln>
                  <a:solidFill>
                    <a:sysClr val="windowText" lastClr="000000"/>
                  </a:solidFill>
                  <a:effectLst>
                    <a:outerShdw blurRad="38100" dist="19050" dir="2700000" algn="tl" rotWithShape="0">
                      <a:schemeClr val="dk1">
                        <a:alpha val="40000"/>
                      </a:schemeClr>
                    </a:outerShdw>
                  </a:effectLst>
                </a:rPr>
                <a:t>DEPARTAMENTO DE REVISORÍA FISCAL</a:t>
              </a:r>
              <a:endParaRPr lang="es-CO" sz="2800" b="1" dirty="0">
                <a:ln w="0">
                  <a:noFill/>
                </a:ln>
                <a:solidFill>
                  <a:sysClr val="windowText" lastClr="000000"/>
                </a:solidFill>
                <a:effectLst>
                  <a:outerShdw blurRad="38100" dist="19050" dir="2700000" algn="tl" rotWithShape="0">
                    <a:schemeClr val="dk1">
                      <a:alpha val="40000"/>
                    </a:schemeClr>
                  </a:outerShdw>
                </a:effectLst>
              </a:endParaRPr>
            </a:p>
          </p:txBody>
        </p:sp>
      </p:grpSp>
      <p:sp>
        <p:nvSpPr>
          <p:cNvPr id="53" name="Rounded Rectangle 111">
            <a:extLst>
              <a:ext uri="{FF2B5EF4-FFF2-40B4-BE49-F238E27FC236}">
                <a16:creationId xmlns:a16="http://schemas.microsoft.com/office/drawing/2014/main" id="{C223AED9-1B96-42C8-870A-677B7CD50352}"/>
              </a:ext>
            </a:extLst>
          </p:cNvPr>
          <p:cNvSpPr/>
          <p:nvPr/>
        </p:nvSpPr>
        <p:spPr>
          <a:xfrm>
            <a:off x="12296074" y="11611898"/>
            <a:ext cx="29379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REVISOR</a:t>
            </a:r>
          </a:p>
          <a:p>
            <a:pPr algn="ctr"/>
            <a:r>
              <a:rPr lang="es-CO" sz="2800" b="1" dirty="0">
                <a:ln w="0">
                  <a:noFill/>
                </a:ln>
                <a:solidFill>
                  <a:sysClr val="windowText" lastClr="000000"/>
                </a:solidFill>
                <a:effectLst>
                  <a:outerShdw blurRad="38100" dist="19050" dir="2700000" algn="tl" rotWithShape="0">
                    <a:schemeClr val="dk1">
                      <a:alpha val="40000"/>
                    </a:schemeClr>
                  </a:outerShdw>
                </a:effectLst>
              </a:rPr>
              <a:t>FISCAL SENIOR</a:t>
            </a:r>
          </a:p>
        </p:txBody>
      </p:sp>
      <p:cxnSp>
        <p:nvCxnSpPr>
          <p:cNvPr id="55" name="Elbow Connector 112">
            <a:extLst>
              <a:ext uri="{FF2B5EF4-FFF2-40B4-BE49-F238E27FC236}">
                <a16:creationId xmlns:a16="http://schemas.microsoft.com/office/drawing/2014/main" id="{9DB6C3E3-842D-4438-909A-61FFE4B594D2}"/>
              </a:ext>
            </a:extLst>
          </p:cNvPr>
          <p:cNvCxnSpPr>
            <a:cxnSpLocks/>
            <a:stCxn id="53" idx="0"/>
            <a:endCxn id="50" idx="4"/>
          </p:cNvCxnSpPr>
          <p:nvPr/>
        </p:nvCxnSpPr>
        <p:spPr>
          <a:xfrm rot="5400000" flipH="1" flipV="1">
            <a:off x="13397768" y="11221001"/>
            <a:ext cx="758172" cy="23622"/>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grpSp>
        <p:nvGrpSpPr>
          <p:cNvPr id="57" name="Group 56">
            <a:extLst>
              <a:ext uri="{FF2B5EF4-FFF2-40B4-BE49-F238E27FC236}">
                <a16:creationId xmlns:a16="http://schemas.microsoft.com/office/drawing/2014/main" id="{36A80E66-079A-478D-8A51-A3C89DEDCED6}"/>
              </a:ext>
            </a:extLst>
          </p:cNvPr>
          <p:cNvGrpSpPr/>
          <p:nvPr/>
        </p:nvGrpSpPr>
        <p:grpSpPr>
          <a:xfrm>
            <a:off x="6703869" y="9150176"/>
            <a:ext cx="4538597" cy="1703550"/>
            <a:chOff x="11809228" y="9939554"/>
            <a:chExt cx="3106328" cy="1703550"/>
          </a:xfrm>
        </p:grpSpPr>
        <p:sp>
          <p:nvSpPr>
            <p:cNvPr id="58" name="Oval 57">
              <a:extLst>
                <a:ext uri="{FF2B5EF4-FFF2-40B4-BE49-F238E27FC236}">
                  <a16:creationId xmlns:a16="http://schemas.microsoft.com/office/drawing/2014/main" id="{A68C3076-0EE4-4C8F-BE65-13284BB8BBF3}"/>
                </a:ext>
              </a:extLst>
            </p:cNvPr>
            <p:cNvSpPr/>
            <p:nvPr/>
          </p:nvSpPr>
          <p:spPr>
            <a:xfrm>
              <a:off x="12194492" y="9939554"/>
              <a:ext cx="2443884" cy="170355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s-CO" sz="2800">
                <a:solidFill>
                  <a:sysClr val="windowText" lastClr="000000"/>
                </a:solidFill>
              </a:endParaRPr>
            </a:p>
          </p:txBody>
        </p:sp>
        <p:sp>
          <p:nvSpPr>
            <p:cNvPr id="59" name="Rounded Rectangle 102">
              <a:extLst>
                <a:ext uri="{FF2B5EF4-FFF2-40B4-BE49-F238E27FC236}">
                  <a16:creationId xmlns:a16="http://schemas.microsoft.com/office/drawing/2014/main" id="{AE93FE41-FE63-45FC-BB94-983AD297421C}"/>
                </a:ext>
              </a:extLst>
            </p:cNvPr>
            <p:cNvSpPr/>
            <p:nvPr/>
          </p:nvSpPr>
          <p:spPr>
            <a:xfrm>
              <a:off x="11809228" y="10208297"/>
              <a:ext cx="3106328" cy="1310423"/>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DEPARTAMENTO DE OUTSOURCING</a:t>
              </a:r>
            </a:p>
          </p:txBody>
        </p:sp>
      </p:grpSp>
      <p:sp>
        <p:nvSpPr>
          <p:cNvPr id="60" name="Rounded Rectangle 110">
            <a:extLst>
              <a:ext uri="{FF2B5EF4-FFF2-40B4-BE49-F238E27FC236}">
                <a16:creationId xmlns:a16="http://schemas.microsoft.com/office/drawing/2014/main" id="{45615F11-6576-44FA-821B-40A5026DA2CD}"/>
              </a:ext>
            </a:extLst>
          </p:cNvPr>
          <p:cNvSpPr/>
          <p:nvPr/>
        </p:nvSpPr>
        <p:spPr>
          <a:xfrm>
            <a:off x="7582356" y="17313852"/>
            <a:ext cx="29321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a:ln w="0">
                  <a:noFill/>
                </a:ln>
                <a:solidFill>
                  <a:sysClr val="windowText" lastClr="000000"/>
                </a:solidFill>
                <a:effectLst>
                  <a:outerShdw blurRad="38100" dist="19050" dir="2700000" algn="tl" rotWithShape="0">
                    <a:schemeClr val="dk1">
                      <a:alpha val="40000"/>
                    </a:schemeClr>
                  </a:outerShdw>
                </a:effectLst>
              </a:rPr>
              <a:t>AUXILIARES CONTABLES</a:t>
            </a:r>
            <a:endParaRPr lang="es-CO" sz="2800" b="1" dirty="0">
              <a:ln w="0">
                <a:noFill/>
              </a:ln>
              <a:solidFill>
                <a:sysClr val="windowText" lastClr="000000"/>
              </a:solidFill>
              <a:effectLst>
                <a:outerShdw blurRad="38100" dist="19050" dir="2700000" algn="tl" rotWithShape="0">
                  <a:schemeClr val="dk1">
                    <a:alpha val="40000"/>
                  </a:schemeClr>
                </a:outerShdw>
              </a:effectLst>
            </a:endParaRPr>
          </a:p>
        </p:txBody>
      </p:sp>
      <p:sp>
        <p:nvSpPr>
          <p:cNvPr id="61" name="Rounded Rectangle 111">
            <a:extLst>
              <a:ext uri="{FF2B5EF4-FFF2-40B4-BE49-F238E27FC236}">
                <a16:creationId xmlns:a16="http://schemas.microsoft.com/office/drawing/2014/main" id="{A28175D8-3512-4D73-944A-E2F318E2317A}"/>
              </a:ext>
            </a:extLst>
          </p:cNvPr>
          <p:cNvSpPr/>
          <p:nvPr/>
        </p:nvSpPr>
        <p:spPr>
          <a:xfrm>
            <a:off x="7582356" y="11611898"/>
            <a:ext cx="29379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CONTADOR</a:t>
            </a:r>
          </a:p>
          <a:p>
            <a:pPr algn="ctr"/>
            <a:r>
              <a:rPr lang="es-CO" sz="2800" b="1" dirty="0">
                <a:ln w="0">
                  <a:noFill/>
                </a:ln>
                <a:solidFill>
                  <a:sysClr val="windowText" lastClr="000000"/>
                </a:solidFill>
                <a:effectLst>
                  <a:outerShdw blurRad="38100" dist="19050" dir="2700000" algn="tl" rotWithShape="0">
                    <a:schemeClr val="dk1">
                      <a:alpha val="40000"/>
                    </a:schemeClr>
                  </a:outerShdw>
                </a:effectLst>
              </a:rPr>
              <a:t>SENIOR</a:t>
            </a:r>
          </a:p>
        </p:txBody>
      </p:sp>
      <p:cxnSp>
        <p:nvCxnSpPr>
          <p:cNvPr id="62" name="Elbow Connector 112">
            <a:extLst>
              <a:ext uri="{FF2B5EF4-FFF2-40B4-BE49-F238E27FC236}">
                <a16:creationId xmlns:a16="http://schemas.microsoft.com/office/drawing/2014/main" id="{B2FB2220-C8D5-4537-8ACD-93FD42667C03}"/>
              </a:ext>
            </a:extLst>
          </p:cNvPr>
          <p:cNvCxnSpPr>
            <a:cxnSpLocks/>
            <a:stCxn id="61" idx="0"/>
          </p:cNvCxnSpPr>
          <p:nvPr/>
        </p:nvCxnSpPr>
        <p:spPr>
          <a:xfrm rot="5400000" flipH="1" flipV="1">
            <a:off x="8679836" y="11225215"/>
            <a:ext cx="758172" cy="15194"/>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cxnSp>
        <p:nvCxnSpPr>
          <p:cNvPr id="63" name="Elbow Connector 115">
            <a:extLst>
              <a:ext uri="{FF2B5EF4-FFF2-40B4-BE49-F238E27FC236}">
                <a16:creationId xmlns:a16="http://schemas.microsoft.com/office/drawing/2014/main" id="{456EDABA-3750-49A2-BA54-07BE55C055FD}"/>
              </a:ext>
            </a:extLst>
          </p:cNvPr>
          <p:cNvCxnSpPr>
            <a:cxnSpLocks/>
            <a:stCxn id="60" idx="0"/>
            <a:endCxn id="45" idx="2"/>
          </p:cNvCxnSpPr>
          <p:nvPr/>
        </p:nvCxnSpPr>
        <p:spPr>
          <a:xfrm rot="5400000" flipH="1" flipV="1">
            <a:off x="8060426" y="16325853"/>
            <a:ext cx="1975998" cy="12700"/>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cxnSp>
        <p:nvCxnSpPr>
          <p:cNvPr id="64" name="Elbow Connector 104">
            <a:extLst>
              <a:ext uri="{FF2B5EF4-FFF2-40B4-BE49-F238E27FC236}">
                <a16:creationId xmlns:a16="http://schemas.microsoft.com/office/drawing/2014/main" id="{DD7021EB-4E9B-4D63-A025-25C6758CB087}"/>
              </a:ext>
            </a:extLst>
          </p:cNvPr>
          <p:cNvCxnSpPr>
            <a:cxnSpLocks/>
            <a:stCxn id="58" idx="0"/>
            <a:endCxn id="66" idx="2"/>
          </p:cNvCxnSpPr>
          <p:nvPr/>
        </p:nvCxnSpPr>
        <p:spPr>
          <a:xfrm rot="5400000" flipH="1" flipV="1">
            <a:off x="11552413" y="4066873"/>
            <a:ext cx="2583019" cy="7583588"/>
          </a:xfrm>
          <a:prstGeom prst="bentConnector3">
            <a:avLst>
              <a:gd name="adj1" fmla="val 50000"/>
            </a:avLst>
          </a:prstGeom>
          <a:ln w="76200">
            <a:solidFill>
              <a:schemeClr val="accent1">
                <a:lumMod val="50000"/>
              </a:schemeClr>
            </a:solidFill>
          </a:ln>
        </p:spPr>
        <p:style>
          <a:lnRef idx="1">
            <a:schemeClr val="dk1"/>
          </a:lnRef>
          <a:fillRef idx="0">
            <a:schemeClr val="dk1"/>
          </a:fillRef>
          <a:effectRef idx="0">
            <a:schemeClr val="dk1"/>
          </a:effectRef>
          <a:fontRef idx="minor">
            <a:schemeClr val="tx1"/>
          </a:fontRef>
        </p:style>
      </p:cxnSp>
      <p:cxnSp>
        <p:nvCxnSpPr>
          <p:cNvPr id="67" name="Elbow Connector 104">
            <a:extLst>
              <a:ext uri="{FF2B5EF4-FFF2-40B4-BE49-F238E27FC236}">
                <a16:creationId xmlns:a16="http://schemas.microsoft.com/office/drawing/2014/main" id="{B9CBDD17-D854-4DE4-B194-5331F779D07A}"/>
              </a:ext>
            </a:extLst>
          </p:cNvPr>
          <p:cNvCxnSpPr>
            <a:cxnSpLocks/>
            <a:stCxn id="50" idx="0"/>
            <a:endCxn id="66" idx="2"/>
          </p:cNvCxnSpPr>
          <p:nvPr/>
        </p:nvCxnSpPr>
        <p:spPr>
          <a:xfrm rot="5400000" flipH="1" flipV="1">
            <a:off x="13920681" y="6435142"/>
            <a:ext cx="2583019" cy="2847051"/>
          </a:xfrm>
          <a:prstGeom prst="bentConnector3">
            <a:avLst>
              <a:gd name="adj1" fmla="val 50000"/>
            </a:avLst>
          </a:prstGeom>
          <a:ln w="76200">
            <a:solidFill>
              <a:schemeClr val="accent1">
                <a:lumMod val="50000"/>
              </a:schemeClr>
            </a:solidFill>
          </a:ln>
        </p:spPr>
        <p:style>
          <a:lnRef idx="1">
            <a:schemeClr val="dk1"/>
          </a:lnRef>
          <a:fillRef idx="0">
            <a:schemeClr val="dk1"/>
          </a:fillRef>
          <a:effectRef idx="0">
            <a:schemeClr val="dk1"/>
          </a:effectRef>
          <a:fontRef idx="minor">
            <a:schemeClr val="tx1"/>
          </a:fontRef>
        </p:style>
      </p:cxnSp>
      <p:sp>
        <p:nvSpPr>
          <p:cNvPr id="45" name="Rounded Rectangle 111">
            <a:extLst>
              <a:ext uri="{FF2B5EF4-FFF2-40B4-BE49-F238E27FC236}">
                <a16:creationId xmlns:a16="http://schemas.microsoft.com/office/drawing/2014/main" id="{6574BB60-C0C7-45BD-A88F-114176AC71D7}"/>
              </a:ext>
            </a:extLst>
          </p:cNvPr>
          <p:cNvSpPr/>
          <p:nvPr/>
        </p:nvSpPr>
        <p:spPr>
          <a:xfrm>
            <a:off x="7582356" y="14289516"/>
            <a:ext cx="29321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CONTADOR</a:t>
            </a:r>
          </a:p>
          <a:p>
            <a:pPr algn="ctr"/>
            <a:r>
              <a:rPr lang="es-CO" sz="2800" b="1">
                <a:ln w="0">
                  <a:noFill/>
                </a:ln>
                <a:solidFill>
                  <a:sysClr val="windowText" lastClr="000000"/>
                </a:solidFill>
                <a:effectLst>
                  <a:outerShdw blurRad="38100" dist="19050" dir="2700000" algn="tl" rotWithShape="0">
                    <a:schemeClr val="dk1">
                      <a:alpha val="40000"/>
                    </a:schemeClr>
                  </a:outerShdw>
                </a:effectLst>
              </a:rPr>
              <a:t>JUNIOR</a:t>
            </a:r>
            <a:endParaRPr lang="es-CO" sz="2800" b="1" dirty="0">
              <a:ln w="0">
                <a:noFill/>
              </a:ln>
              <a:solidFill>
                <a:sysClr val="windowText" lastClr="000000"/>
              </a:solidFill>
              <a:effectLst>
                <a:outerShdw blurRad="38100" dist="19050" dir="2700000" algn="tl" rotWithShape="0">
                  <a:schemeClr val="dk1">
                    <a:alpha val="40000"/>
                  </a:schemeClr>
                </a:outerShdw>
              </a:effectLst>
            </a:endParaRPr>
          </a:p>
        </p:txBody>
      </p:sp>
      <p:cxnSp>
        <p:nvCxnSpPr>
          <p:cNvPr id="47" name="Elbow Connector 115">
            <a:extLst>
              <a:ext uri="{FF2B5EF4-FFF2-40B4-BE49-F238E27FC236}">
                <a16:creationId xmlns:a16="http://schemas.microsoft.com/office/drawing/2014/main" id="{85101D28-4E70-408D-BEA6-8431158B651B}"/>
              </a:ext>
            </a:extLst>
          </p:cNvPr>
          <p:cNvCxnSpPr>
            <a:cxnSpLocks/>
            <a:stCxn id="45" idx="0"/>
            <a:endCxn id="61" idx="2"/>
          </p:cNvCxnSpPr>
          <p:nvPr/>
        </p:nvCxnSpPr>
        <p:spPr>
          <a:xfrm rot="5400000" flipH="1" flipV="1">
            <a:off x="8235235" y="13473426"/>
            <a:ext cx="1629280" cy="2900"/>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sp>
        <p:nvSpPr>
          <p:cNvPr id="52" name="Rounded Rectangle 110">
            <a:extLst>
              <a:ext uri="{FF2B5EF4-FFF2-40B4-BE49-F238E27FC236}">
                <a16:creationId xmlns:a16="http://schemas.microsoft.com/office/drawing/2014/main" id="{192CA51B-400F-4C54-847B-2D79F81C0BAD}"/>
              </a:ext>
            </a:extLst>
          </p:cNvPr>
          <p:cNvSpPr/>
          <p:nvPr/>
        </p:nvSpPr>
        <p:spPr>
          <a:xfrm>
            <a:off x="12296074" y="17313852"/>
            <a:ext cx="29379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AUXILIARES</a:t>
            </a:r>
          </a:p>
          <a:p>
            <a:pPr algn="ctr"/>
            <a:r>
              <a:rPr lang="es-CO" sz="2800" b="1" dirty="0">
                <a:ln w="0">
                  <a:noFill/>
                </a:ln>
                <a:solidFill>
                  <a:sysClr val="windowText" lastClr="000000"/>
                </a:solidFill>
                <a:effectLst>
                  <a:outerShdw blurRad="38100" dist="19050" dir="2700000" algn="tl" rotWithShape="0">
                    <a:schemeClr val="dk1">
                      <a:alpha val="40000"/>
                    </a:schemeClr>
                  </a:outerShdw>
                </a:effectLst>
              </a:rPr>
              <a:t>REVISORÍA</a:t>
            </a:r>
          </a:p>
        </p:txBody>
      </p:sp>
      <p:cxnSp>
        <p:nvCxnSpPr>
          <p:cNvPr id="56" name="Elbow Connector 115">
            <a:extLst>
              <a:ext uri="{FF2B5EF4-FFF2-40B4-BE49-F238E27FC236}">
                <a16:creationId xmlns:a16="http://schemas.microsoft.com/office/drawing/2014/main" id="{32752B19-3CE9-4A91-84D7-13CC3F7280C5}"/>
              </a:ext>
            </a:extLst>
          </p:cNvPr>
          <p:cNvCxnSpPr>
            <a:cxnSpLocks/>
            <a:stCxn id="52" idx="0"/>
            <a:endCxn id="68" idx="2"/>
          </p:cNvCxnSpPr>
          <p:nvPr/>
        </p:nvCxnSpPr>
        <p:spPr>
          <a:xfrm rot="5400000" flipH="1" flipV="1">
            <a:off x="12777044" y="16325853"/>
            <a:ext cx="1975998" cy="12700"/>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sp>
        <p:nvSpPr>
          <p:cNvPr id="68" name="Rounded Rectangle 111">
            <a:extLst>
              <a:ext uri="{FF2B5EF4-FFF2-40B4-BE49-F238E27FC236}">
                <a16:creationId xmlns:a16="http://schemas.microsoft.com/office/drawing/2014/main" id="{99F63D03-F94E-4BA7-A504-41A619BD6795}"/>
              </a:ext>
            </a:extLst>
          </p:cNvPr>
          <p:cNvSpPr/>
          <p:nvPr/>
        </p:nvSpPr>
        <p:spPr>
          <a:xfrm>
            <a:off x="12296074" y="14289516"/>
            <a:ext cx="2937937" cy="1048338"/>
          </a:xfrm>
          <a:prstGeom prst="roundRect">
            <a:avLst/>
          </a:prstGeom>
          <a:ln w="57150"/>
        </p:spPr>
        <p:style>
          <a:lnRef idx="1">
            <a:schemeClr val="accent6"/>
          </a:lnRef>
          <a:fillRef idx="2">
            <a:schemeClr val="accent6"/>
          </a:fillRef>
          <a:effectRef idx="1">
            <a:schemeClr val="accent6"/>
          </a:effectRef>
          <a:fontRef idx="minor">
            <a:schemeClr val="dk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REVISOR</a:t>
            </a:r>
          </a:p>
          <a:p>
            <a:pPr algn="ctr"/>
            <a:r>
              <a:rPr lang="es-CO" sz="2800" b="1" dirty="0">
                <a:ln w="0">
                  <a:noFill/>
                </a:ln>
                <a:solidFill>
                  <a:sysClr val="windowText" lastClr="000000"/>
                </a:solidFill>
                <a:effectLst>
                  <a:outerShdw blurRad="38100" dist="19050" dir="2700000" algn="tl" rotWithShape="0">
                    <a:schemeClr val="dk1">
                      <a:alpha val="40000"/>
                    </a:schemeClr>
                  </a:outerShdw>
                </a:effectLst>
              </a:rPr>
              <a:t>JUNIOR</a:t>
            </a:r>
          </a:p>
        </p:txBody>
      </p:sp>
      <p:cxnSp>
        <p:nvCxnSpPr>
          <p:cNvPr id="69" name="Elbow Connector 115">
            <a:extLst>
              <a:ext uri="{FF2B5EF4-FFF2-40B4-BE49-F238E27FC236}">
                <a16:creationId xmlns:a16="http://schemas.microsoft.com/office/drawing/2014/main" id="{52EA8A67-E3A3-4A6C-B775-1CCB3F7DF0BC}"/>
              </a:ext>
            </a:extLst>
          </p:cNvPr>
          <p:cNvCxnSpPr>
            <a:cxnSpLocks/>
            <a:stCxn id="68" idx="0"/>
            <a:endCxn id="53" idx="2"/>
          </p:cNvCxnSpPr>
          <p:nvPr/>
        </p:nvCxnSpPr>
        <p:spPr>
          <a:xfrm rot="5400000" flipH="1" flipV="1">
            <a:off x="12950403" y="13474876"/>
            <a:ext cx="1629280" cy="12700"/>
          </a:xfrm>
          <a:prstGeom prst="bentConnector3">
            <a:avLst>
              <a:gd name="adj1" fmla="val 50000"/>
            </a:avLst>
          </a:prstGeom>
          <a:ln w="76200"/>
        </p:spPr>
        <p:style>
          <a:lnRef idx="1">
            <a:schemeClr val="accent6"/>
          </a:lnRef>
          <a:fillRef idx="2">
            <a:schemeClr val="accent6"/>
          </a:fillRef>
          <a:effectRef idx="1">
            <a:schemeClr val="accent6"/>
          </a:effectRef>
          <a:fontRef idx="minor">
            <a:schemeClr val="dk1"/>
          </a:fontRef>
        </p:style>
      </p:cxnSp>
      <p:pic>
        <p:nvPicPr>
          <p:cNvPr id="3" name="Picture 2">
            <a:extLst>
              <a:ext uri="{FF2B5EF4-FFF2-40B4-BE49-F238E27FC236}">
                <a16:creationId xmlns:a16="http://schemas.microsoft.com/office/drawing/2014/main" id="{67662379-39B3-42D1-90FA-3E013CF435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31017" y="17324415"/>
            <a:ext cx="3874773" cy="2549943"/>
          </a:xfrm>
          <a:prstGeom prst="rect">
            <a:avLst/>
          </a:prstGeom>
        </p:spPr>
      </p:pic>
    </p:spTree>
    <p:extLst>
      <p:ext uri="{BB962C8B-B14F-4D97-AF65-F5344CB8AC3E}">
        <p14:creationId xmlns:p14="http://schemas.microsoft.com/office/powerpoint/2010/main" val="174093100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A9F0CB0F-4020-4637-A851-0BEAA169738E}"/>
              </a:ext>
            </a:extLst>
          </p:cNvPr>
          <p:cNvSpPr txBox="1">
            <a:spLocks/>
          </p:cNvSpPr>
          <p:nvPr/>
        </p:nvSpPr>
        <p:spPr>
          <a:xfrm>
            <a:off x="2724850" y="18319645"/>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b="1" dirty="0">
                <a:solidFill>
                  <a:schemeClr val="tx1">
                    <a:lumMod val="65000"/>
                    <a:lumOff val="35000"/>
                  </a:schemeClr>
                </a:solidFill>
              </a:rPr>
              <a:t>Erick Leonardo Cucunuba Bello</a:t>
            </a:r>
          </a:p>
          <a:p>
            <a:pPr algn="l">
              <a:lnSpc>
                <a:spcPct val="100000"/>
              </a:lnSpc>
              <a:spcBef>
                <a:spcPts val="0"/>
              </a:spcBef>
            </a:pPr>
            <a:r>
              <a:rPr lang="es-ES" sz="4000" b="1" dirty="0">
                <a:solidFill>
                  <a:schemeClr val="tx1">
                    <a:lumMod val="65000"/>
                    <a:lumOff val="35000"/>
                  </a:schemeClr>
                </a:solidFill>
              </a:rPr>
              <a:t>Representante Legal</a:t>
            </a:r>
          </a:p>
          <a:p>
            <a:pPr algn="l">
              <a:lnSpc>
                <a:spcPct val="100000"/>
              </a:lnSpc>
              <a:spcBef>
                <a:spcPts val="0"/>
              </a:spcBef>
            </a:pPr>
            <a:r>
              <a:rPr lang="es-ES" sz="4000" dirty="0">
                <a:solidFill>
                  <a:schemeClr val="tx1">
                    <a:lumMod val="65000"/>
                    <a:lumOff val="35000"/>
                  </a:schemeClr>
                </a:solidFill>
              </a:rPr>
              <a:t> </a:t>
            </a:r>
          </a:p>
        </p:txBody>
      </p:sp>
      <p:sp>
        <p:nvSpPr>
          <p:cNvPr id="9" name="Subtitle 2">
            <a:extLst>
              <a:ext uri="{FF2B5EF4-FFF2-40B4-BE49-F238E27FC236}">
                <a16:creationId xmlns:a16="http://schemas.microsoft.com/office/drawing/2014/main" id="{72ED9899-049B-4047-911B-AF2EEE673BC7}"/>
              </a:ext>
            </a:extLst>
          </p:cNvPr>
          <p:cNvSpPr txBox="1">
            <a:spLocks/>
          </p:cNvSpPr>
          <p:nvPr/>
        </p:nvSpPr>
        <p:spPr>
          <a:xfrm>
            <a:off x="2739163" y="9793238"/>
            <a:ext cx="25646527" cy="517873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CO" sz="6000" b="1" dirty="0">
                <a:solidFill>
                  <a:schemeClr val="tx1">
                    <a:lumMod val="50000"/>
                    <a:lumOff val="50000"/>
                  </a:schemeClr>
                </a:solidFill>
                <a:latin typeface="Calibri" panose="020F0502020204030204" pitchFamily="34" charset="0"/>
                <a:cs typeface="Calibri" panose="020F0502020204030204" pitchFamily="34" charset="0"/>
              </a:rPr>
              <a:t>Logramos la </a:t>
            </a:r>
            <a:r>
              <a:rPr lang="es-CO" sz="6000" b="1" dirty="0">
                <a:solidFill>
                  <a:schemeClr val="accent6">
                    <a:lumMod val="75000"/>
                  </a:schemeClr>
                </a:solidFill>
                <a:latin typeface="Calibri" panose="020F0502020204030204" pitchFamily="34" charset="0"/>
                <a:cs typeface="Calibri" panose="020F0502020204030204" pitchFamily="34" charset="0"/>
              </a:rPr>
              <a:t>confianza</a:t>
            </a:r>
            <a:r>
              <a:rPr lang="es-CO" sz="6000" b="1" dirty="0">
                <a:solidFill>
                  <a:schemeClr val="tx1">
                    <a:lumMod val="50000"/>
                    <a:lumOff val="50000"/>
                  </a:schemeClr>
                </a:solidFill>
                <a:latin typeface="Calibri" panose="020F0502020204030204" pitchFamily="34" charset="0"/>
                <a:cs typeface="Calibri" panose="020F0502020204030204" pitchFamily="34" charset="0"/>
              </a:rPr>
              <a:t> de nuestros clientes a través de la prestación de servicios con los más altos </a:t>
            </a:r>
            <a:r>
              <a:rPr lang="es-CO" sz="6000" b="1" dirty="0">
                <a:solidFill>
                  <a:schemeClr val="accent6">
                    <a:lumMod val="75000"/>
                  </a:schemeClr>
                </a:solidFill>
                <a:latin typeface="Calibri" panose="020F0502020204030204" pitchFamily="34" charset="0"/>
                <a:cs typeface="Calibri" panose="020F0502020204030204" pitchFamily="34" charset="0"/>
              </a:rPr>
              <a:t>estándares de calidad</a:t>
            </a:r>
            <a:r>
              <a:rPr lang="es-CO" sz="6000" b="1" dirty="0">
                <a:solidFill>
                  <a:schemeClr val="tx1">
                    <a:lumMod val="50000"/>
                    <a:lumOff val="50000"/>
                  </a:schemeClr>
                </a:solidFill>
                <a:latin typeface="Calibri" panose="020F0502020204030204" pitchFamily="34" charset="0"/>
                <a:cs typeface="Calibri" panose="020F0502020204030204" pitchFamily="34" charset="0"/>
              </a:rPr>
              <a:t>, con un  personal </a:t>
            </a:r>
            <a:r>
              <a:rPr lang="es-CO" sz="6000" b="1" dirty="0">
                <a:solidFill>
                  <a:schemeClr val="accent6">
                    <a:lumMod val="75000"/>
                  </a:schemeClr>
                </a:solidFill>
                <a:latin typeface="Calibri" panose="020F0502020204030204" pitchFamily="34" charset="0"/>
                <a:cs typeface="Calibri" panose="020F0502020204030204" pitchFamily="34" charset="0"/>
              </a:rPr>
              <a:t>amable y capacitado </a:t>
            </a:r>
            <a:r>
              <a:rPr lang="es-CO" sz="6000" b="1" dirty="0">
                <a:solidFill>
                  <a:schemeClr val="tx1">
                    <a:lumMod val="50000"/>
                    <a:lumOff val="50000"/>
                  </a:schemeClr>
                </a:solidFill>
                <a:latin typeface="Calibri" panose="020F0502020204030204" pitchFamily="34" charset="0"/>
                <a:cs typeface="Calibri" panose="020F0502020204030204" pitchFamily="34" charset="0"/>
              </a:rPr>
              <a:t>y</a:t>
            </a:r>
            <a:r>
              <a:rPr lang="es-CO" sz="6000" b="1" dirty="0">
                <a:solidFill>
                  <a:schemeClr val="bg1">
                    <a:lumMod val="75000"/>
                    <a:lumOff val="25000"/>
                  </a:schemeClr>
                </a:solidFill>
                <a:latin typeface="Calibri" panose="020F0502020204030204" pitchFamily="34" charset="0"/>
                <a:cs typeface="Calibri" panose="020F0502020204030204" pitchFamily="34" charset="0"/>
              </a:rPr>
              <a:t> </a:t>
            </a:r>
            <a:r>
              <a:rPr lang="es-CO" sz="6000" b="1" dirty="0">
                <a:solidFill>
                  <a:schemeClr val="tx1">
                    <a:lumMod val="50000"/>
                    <a:lumOff val="50000"/>
                  </a:schemeClr>
                </a:solidFill>
                <a:latin typeface="Calibri" panose="020F0502020204030204" pitchFamily="34" charset="0"/>
                <a:cs typeface="Calibri" panose="020F0502020204030204" pitchFamily="34" charset="0"/>
              </a:rPr>
              <a:t>con la aplicación de los controles necesarios para garantizar el cumplimiento de normas y requisitos legales y reglamentarios</a:t>
            </a:r>
            <a:r>
              <a:rPr lang="es-CO" sz="6000" b="1" dirty="0">
                <a:solidFill>
                  <a:schemeClr val="bg1">
                    <a:lumMod val="75000"/>
                    <a:lumOff val="25000"/>
                  </a:schemeClr>
                </a:solidFill>
                <a:latin typeface="Calibri" panose="020F0502020204030204" pitchFamily="34" charset="0"/>
                <a:cs typeface="Calibri" panose="020F0502020204030204" pitchFamily="34" charset="0"/>
              </a:rPr>
              <a:t>.</a:t>
            </a:r>
            <a:endParaRPr lang="es-CO" sz="4800" b="1" dirty="0">
              <a:solidFill>
                <a:schemeClr val="bg1">
                  <a:lumMod val="75000"/>
                  <a:lumOff val="25000"/>
                </a:schemeClr>
              </a:solidFill>
            </a:endParaRPr>
          </a:p>
        </p:txBody>
      </p:sp>
      <p:sp>
        <p:nvSpPr>
          <p:cNvPr id="7" name="Rectangle 1">
            <a:extLst>
              <a:ext uri="{FF2B5EF4-FFF2-40B4-BE49-F238E27FC236}">
                <a16:creationId xmlns:a16="http://schemas.microsoft.com/office/drawing/2014/main" id="{AC7BF5AB-FBDF-4472-A500-7E6729146773}"/>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MISIÓN</a:t>
            </a:r>
          </a:p>
        </p:txBody>
      </p:sp>
      <p:cxnSp>
        <p:nvCxnSpPr>
          <p:cNvPr id="8" name="Conector recto 9">
            <a:extLst>
              <a:ext uri="{FF2B5EF4-FFF2-40B4-BE49-F238E27FC236}">
                <a16:creationId xmlns:a16="http://schemas.microsoft.com/office/drawing/2014/main" id="{4B63C1F5-BA6D-493E-BD36-342A7411FAB1}"/>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196CDE1B-FDB8-47B5-A7FE-67BD7E9FFDAD}"/>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816649" y="16532327"/>
            <a:ext cx="3874773" cy="2549943"/>
          </a:xfrm>
          <a:prstGeom prst="rect">
            <a:avLst/>
          </a:prstGeom>
        </p:spPr>
      </p:pic>
    </p:spTree>
    <p:extLst>
      <p:ext uri="{BB962C8B-B14F-4D97-AF65-F5344CB8AC3E}">
        <p14:creationId xmlns:p14="http://schemas.microsoft.com/office/powerpoint/2010/main" val="22034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368AD095-B993-48FA-ADDA-15C04CEC52F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8936" y="12241101"/>
            <a:ext cx="14560761" cy="9361170"/>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E0C78F-9D59-473B-87C9-3DED09EAE54C}"/>
              </a:ext>
            </a:extLst>
          </p:cNvPr>
          <p:cNvSpPr txBox="1">
            <a:spLocks/>
          </p:cNvSpPr>
          <p:nvPr/>
        </p:nvSpPr>
        <p:spPr>
          <a:xfrm>
            <a:off x="19361244" y="19327757"/>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b="1" dirty="0">
                <a:solidFill>
                  <a:schemeClr val="bg1">
                    <a:lumMod val="75000"/>
                    <a:lumOff val="25000"/>
                  </a:schemeClr>
                </a:solidFill>
              </a:rPr>
              <a:t>Erick Leonardo Cucunuba Bello</a:t>
            </a:r>
          </a:p>
          <a:p>
            <a:pPr algn="l">
              <a:lnSpc>
                <a:spcPct val="100000"/>
              </a:lnSpc>
              <a:spcBef>
                <a:spcPts val="0"/>
              </a:spcBef>
            </a:pPr>
            <a:r>
              <a:rPr lang="es-ES" sz="4000" dirty="0">
                <a:solidFill>
                  <a:schemeClr val="bg1">
                    <a:lumMod val="75000"/>
                    <a:lumOff val="25000"/>
                  </a:schemeClr>
                </a:solidFill>
              </a:rPr>
              <a:t>Representante Legal</a:t>
            </a:r>
          </a:p>
          <a:p>
            <a:pPr algn="l">
              <a:lnSpc>
                <a:spcPct val="100000"/>
              </a:lnSpc>
              <a:spcBef>
                <a:spcPts val="0"/>
              </a:spcBef>
            </a:pPr>
            <a:r>
              <a:rPr lang="es-ES" sz="4000" dirty="0">
                <a:solidFill>
                  <a:schemeClr val="bg1">
                    <a:lumMod val="75000"/>
                    <a:lumOff val="25000"/>
                  </a:schemeClr>
                </a:solidFill>
              </a:rPr>
              <a:t> </a:t>
            </a:r>
          </a:p>
        </p:txBody>
      </p:sp>
      <p:sp>
        <p:nvSpPr>
          <p:cNvPr id="8" name="Subtitle 2">
            <a:extLst>
              <a:ext uri="{FF2B5EF4-FFF2-40B4-BE49-F238E27FC236}">
                <a16:creationId xmlns:a16="http://schemas.microsoft.com/office/drawing/2014/main" id="{9AA8B784-55A7-4637-96AC-91C32E908209}"/>
              </a:ext>
            </a:extLst>
          </p:cNvPr>
          <p:cNvSpPr txBox="1">
            <a:spLocks/>
          </p:cNvSpPr>
          <p:nvPr/>
        </p:nvSpPr>
        <p:spPr>
          <a:xfrm>
            <a:off x="6696969" y="8336660"/>
            <a:ext cx="23644291" cy="849694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MX" sz="6600" b="1" dirty="0">
                <a:solidFill>
                  <a:schemeClr val="bg1">
                    <a:lumMod val="75000"/>
                    <a:lumOff val="25000"/>
                  </a:schemeClr>
                </a:solidFill>
                <a:latin typeface="Calibri" panose="020F0502020204030204" pitchFamily="34" charset="0"/>
                <a:cs typeface="Calibri" panose="020F0502020204030204" pitchFamily="34" charset="0"/>
              </a:rPr>
              <a:t>Ser líderes en soluciones contables y tributarias que superen las expectativas de nuestros clientes, quienes contarán con el compromiso de nuestra integridad, manteniendo altos estándares, mediante el desarrollo permanente de competencias en nuestro recurso humano y tecnológico.</a:t>
            </a:r>
            <a:endParaRPr lang="es-CO" sz="5400" b="1" dirty="0">
              <a:solidFill>
                <a:schemeClr val="bg1">
                  <a:lumMod val="75000"/>
                  <a:lumOff val="25000"/>
                </a:schemeClr>
              </a:solidFill>
            </a:endParaRPr>
          </a:p>
        </p:txBody>
      </p:sp>
      <p:sp>
        <p:nvSpPr>
          <p:cNvPr id="7" name="Rectangle 1">
            <a:extLst>
              <a:ext uri="{FF2B5EF4-FFF2-40B4-BE49-F238E27FC236}">
                <a16:creationId xmlns:a16="http://schemas.microsoft.com/office/drawing/2014/main" id="{15E71E39-328C-462C-AC50-881898BFDBD6}"/>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VISIÓN</a:t>
            </a:r>
          </a:p>
        </p:txBody>
      </p:sp>
      <p:cxnSp>
        <p:nvCxnSpPr>
          <p:cNvPr id="9" name="Conector recto 9">
            <a:extLst>
              <a:ext uri="{FF2B5EF4-FFF2-40B4-BE49-F238E27FC236}">
                <a16:creationId xmlns:a16="http://schemas.microsoft.com/office/drawing/2014/main" id="{1DEAE76B-33B1-4A27-A115-3533ED52E1EE}"/>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9FC88B7C-6224-47A5-ACEB-A840F3218DC6}"/>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0810537" y="17684455"/>
            <a:ext cx="3874773" cy="2549943"/>
          </a:xfrm>
          <a:prstGeom prst="rect">
            <a:avLst/>
          </a:prstGeom>
        </p:spPr>
      </p:pic>
    </p:spTree>
    <p:extLst>
      <p:ext uri="{BB962C8B-B14F-4D97-AF65-F5344CB8AC3E}">
        <p14:creationId xmlns:p14="http://schemas.microsoft.com/office/powerpoint/2010/main" val="312041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52BE28-84E5-466B-83DA-9EF8E29A1A11}"/>
              </a:ext>
            </a:extLst>
          </p:cNvPr>
          <p:cNvSpPr txBox="1"/>
          <p:nvPr/>
        </p:nvSpPr>
        <p:spPr>
          <a:xfrm>
            <a:off x="8886761" y="8594513"/>
            <a:ext cx="15619981" cy="8586966"/>
          </a:xfrm>
          <a:prstGeom prst="rect">
            <a:avLst/>
          </a:prstGeom>
          <a:noFill/>
        </p:spPr>
        <p:txBody>
          <a:bodyPr wrap="none" rtlCol="0">
            <a:spAutoFit/>
          </a:bodyPr>
          <a:lstStyle/>
          <a:p>
            <a:pPr algn="ctr"/>
            <a:r>
              <a:rPr lang="es-CO" sz="138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rPr>
              <a:t>SISTEMA</a:t>
            </a:r>
          </a:p>
          <a:p>
            <a:pPr algn="ctr"/>
            <a:r>
              <a:rPr lang="es-CO" sz="138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rPr>
              <a:t>DE GESTIÓN DE</a:t>
            </a:r>
          </a:p>
          <a:p>
            <a:pPr algn="ctr"/>
            <a:r>
              <a:rPr lang="es-CO" sz="138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rPr>
              <a:t>CALIDAD</a:t>
            </a:r>
          </a:p>
          <a:p>
            <a:pPr algn="ctr"/>
            <a:r>
              <a:rPr lang="es-CO" sz="13800" b="1" dirty="0">
                <a:ln w="12700" cmpd="sng">
                  <a:solidFill>
                    <a:schemeClr val="tx1"/>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rPr>
              <a:t>NICC</a:t>
            </a:r>
          </a:p>
        </p:txBody>
      </p:sp>
      <p:sp>
        <p:nvSpPr>
          <p:cNvPr id="4" name="TextBox 3">
            <a:extLst>
              <a:ext uri="{FF2B5EF4-FFF2-40B4-BE49-F238E27FC236}">
                <a16:creationId xmlns:a16="http://schemas.microsoft.com/office/drawing/2014/main" id="{A35FCA21-BFCC-4E11-94E2-1568B734E89A}"/>
              </a:ext>
            </a:extLst>
          </p:cNvPr>
          <p:cNvSpPr txBox="1"/>
          <p:nvPr/>
        </p:nvSpPr>
        <p:spPr>
          <a:xfrm>
            <a:off x="8648106" y="8425086"/>
            <a:ext cx="15619981" cy="8586966"/>
          </a:xfrm>
          <a:prstGeom prst="rect">
            <a:avLst/>
          </a:prstGeom>
          <a:noFill/>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CO" sz="13800" b="1" dirty="0">
                <a:ln/>
                <a:solidFill>
                  <a:schemeClr val="bg1">
                    <a:lumMod val="65000"/>
                    <a:lumOff val="35000"/>
                  </a:schemeClr>
                </a:solidFill>
                <a:latin typeface="Arial Black" panose="020B0A04020102020204" pitchFamily="34" charset="0"/>
              </a:rPr>
              <a:t>SISTEMA</a:t>
            </a:r>
          </a:p>
          <a:p>
            <a:pPr algn="ctr"/>
            <a:r>
              <a:rPr lang="es-CO" sz="13800" b="1" dirty="0">
                <a:ln/>
                <a:solidFill>
                  <a:schemeClr val="bg1">
                    <a:lumMod val="65000"/>
                    <a:lumOff val="35000"/>
                  </a:schemeClr>
                </a:solidFill>
                <a:latin typeface="Arial Black" panose="020B0A04020102020204" pitchFamily="34" charset="0"/>
              </a:rPr>
              <a:t>DE GESTIÓN DE</a:t>
            </a:r>
          </a:p>
          <a:p>
            <a:pPr algn="ctr"/>
            <a:r>
              <a:rPr lang="es-CO" sz="13800" b="1" dirty="0">
                <a:ln/>
                <a:solidFill>
                  <a:schemeClr val="bg1">
                    <a:lumMod val="65000"/>
                    <a:lumOff val="35000"/>
                  </a:schemeClr>
                </a:solidFill>
                <a:latin typeface="Arial Black" panose="020B0A04020102020204" pitchFamily="34" charset="0"/>
              </a:rPr>
              <a:t>CALIDAD</a:t>
            </a:r>
          </a:p>
          <a:p>
            <a:pPr algn="ctr"/>
            <a:r>
              <a:rPr lang="es-CO" sz="13800" b="1" dirty="0">
                <a:ln/>
                <a:solidFill>
                  <a:schemeClr val="bg1">
                    <a:lumMod val="65000"/>
                    <a:lumOff val="35000"/>
                  </a:schemeClr>
                </a:solidFill>
                <a:latin typeface="Arial Black" panose="020B0A04020102020204" pitchFamily="34" charset="0"/>
              </a:rPr>
              <a:t>NICC</a:t>
            </a:r>
          </a:p>
        </p:txBody>
      </p:sp>
    </p:spTree>
    <p:extLst>
      <p:ext uri="{BB962C8B-B14F-4D97-AF65-F5344CB8AC3E}">
        <p14:creationId xmlns:p14="http://schemas.microsoft.com/office/powerpoint/2010/main" val="36920060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59FE9D0E-6D11-4C60-9129-1F49A8C27132}"/>
              </a:ext>
            </a:extLst>
          </p:cNvPr>
          <p:cNvSpPr txBox="1">
            <a:spLocks/>
          </p:cNvSpPr>
          <p:nvPr/>
        </p:nvSpPr>
        <p:spPr>
          <a:xfrm>
            <a:off x="3888657" y="9001150"/>
            <a:ext cx="19015952" cy="6978226"/>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CO" sz="7200" b="1" dirty="0">
                <a:solidFill>
                  <a:schemeClr val="bg1">
                    <a:lumMod val="50000"/>
                  </a:schemeClr>
                </a:solidFill>
                <a:latin typeface="Calibri" panose="020F0502020204030204" pitchFamily="34" charset="0"/>
                <a:cs typeface="Calibri" panose="020F0502020204030204" pitchFamily="34" charset="0"/>
              </a:rPr>
              <a:t>Logramos la satisfacción de nuestro clientes a través de la calidad, la </a:t>
            </a:r>
            <a:r>
              <a:rPr lang="es-CO" sz="7200" b="1" dirty="0">
                <a:solidFill>
                  <a:schemeClr val="accent4">
                    <a:lumMod val="75000"/>
                  </a:schemeClr>
                </a:solidFill>
                <a:latin typeface="Calibri" panose="020F0502020204030204" pitchFamily="34" charset="0"/>
                <a:cs typeface="Calibri" panose="020F0502020204030204" pitchFamily="34" charset="0"/>
              </a:rPr>
              <a:t>ética</a:t>
            </a:r>
            <a:r>
              <a:rPr lang="es-CO" sz="7200" b="1" dirty="0">
                <a:solidFill>
                  <a:schemeClr val="bg1">
                    <a:lumMod val="50000"/>
                  </a:schemeClr>
                </a:solidFill>
                <a:latin typeface="Calibri" panose="020F0502020204030204" pitchFamily="34" charset="0"/>
                <a:cs typeface="Calibri" panose="020F0502020204030204" pitchFamily="34" charset="0"/>
              </a:rPr>
              <a:t> y el </a:t>
            </a:r>
            <a:r>
              <a:rPr lang="es-CO" sz="7200" b="1" dirty="0">
                <a:solidFill>
                  <a:schemeClr val="accent4">
                    <a:lumMod val="75000"/>
                  </a:schemeClr>
                </a:solidFill>
                <a:latin typeface="Calibri" panose="020F0502020204030204" pitchFamily="34" charset="0"/>
                <a:cs typeface="Calibri" panose="020F0502020204030204" pitchFamily="34" charset="0"/>
              </a:rPr>
              <a:t>cumplimiento</a:t>
            </a:r>
            <a:r>
              <a:rPr lang="es-CO" sz="7200" b="1" dirty="0">
                <a:solidFill>
                  <a:schemeClr val="bg1">
                    <a:lumMod val="50000"/>
                  </a:schemeClr>
                </a:solidFill>
                <a:latin typeface="Calibri" panose="020F0502020204030204" pitchFamily="34" charset="0"/>
                <a:cs typeface="Calibri" panose="020F0502020204030204" pitchFamily="34" charset="0"/>
              </a:rPr>
              <a:t> legal y reglamentario. Contamos con los controles operativos necesarios para asegurar las condiciones de </a:t>
            </a:r>
            <a:r>
              <a:rPr lang="es-CO" sz="7200" b="1" dirty="0">
                <a:solidFill>
                  <a:schemeClr val="accent4">
                    <a:lumMod val="75000"/>
                  </a:schemeClr>
                </a:solidFill>
                <a:latin typeface="Calibri" panose="020F0502020204030204" pitchFamily="34" charset="0"/>
                <a:cs typeface="Calibri" panose="020F0502020204030204" pitchFamily="34" charset="0"/>
              </a:rPr>
              <a:t>confidencialidad</a:t>
            </a:r>
            <a:r>
              <a:rPr lang="es-CO" sz="7200" b="1" dirty="0">
                <a:solidFill>
                  <a:schemeClr val="bg1">
                    <a:lumMod val="50000"/>
                  </a:schemeClr>
                </a:solidFill>
                <a:latin typeface="Calibri" panose="020F0502020204030204" pitchFamily="34" charset="0"/>
                <a:cs typeface="Calibri" panose="020F0502020204030204" pitchFamily="34" charset="0"/>
              </a:rPr>
              <a:t> de la información,  </a:t>
            </a:r>
            <a:r>
              <a:rPr lang="es-CO" sz="7200" b="1" dirty="0">
                <a:solidFill>
                  <a:schemeClr val="accent4">
                    <a:lumMod val="75000"/>
                  </a:schemeClr>
                </a:solidFill>
                <a:latin typeface="Calibri" panose="020F0502020204030204" pitchFamily="34" charset="0"/>
                <a:cs typeface="Calibri" panose="020F0502020204030204" pitchFamily="34" charset="0"/>
              </a:rPr>
              <a:t>independencia</a:t>
            </a:r>
            <a:r>
              <a:rPr lang="es-CO" sz="7200" b="1" dirty="0">
                <a:solidFill>
                  <a:schemeClr val="bg1">
                    <a:lumMod val="50000"/>
                  </a:schemeClr>
                </a:solidFill>
                <a:latin typeface="Calibri" panose="020F0502020204030204" pitchFamily="34" charset="0"/>
                <a:cs typeface="Calibri" panose="020F0502020204030204" pitchFamily="34" charset="0"/>
              </a:rPr>
              <a:t> y no conflicto de </a:t>
            </a:r>
            <a:r>
              <a:rPr lang="es-CO" sz="7200" b="1" dirty="0">
                <a:solidFill>
                  <a:schemeClr val="accent4">
                    <a:lumMod val="75000"/>
                  </a:schemeClr>
                </a:solidFill>
                <a:latin typeface="Calibri" panose="020F0502020204030204" pitchFamily="34" charset="0"/>
                <a:cs typeface="Calibri" panose="020F0502020204030204" pitchFamily="34" charset="0"/>
              </a:rPr>
              <a:t>intereses</a:t>
            </a:r>
            <a:r>
              <a:rPr lang="es-CO" sz="7200" b="1" dirty="0">
                <a:solidFill>
                  <a:srgbClr val="002060"/>
                </a:solidFill>
                <a:latin typeface="Calibri" panose="020F0502020204030204" pitchFamily="34" charset="0"/>
                <a:cs typeface="Calibri" panose="020F0502020204030204" pitchFamily="34" charset="0"/>
              </a:rPr>
              <a:t>. </a:t>
            </a:r>
            <a:r>
              <a:rPr lang="es-CO" sz="7200" b="1" dirty="0">
                <a:solidFill>
                  <a:schemeClr val="bg1">
                    <a:lumMod val="50000"/>
                  </a:schemeClr>
                </a:solidFill>
                <a:latin typeface="Calibri" panose="020F0502020204030204" pitchFamily="34" charset="0"/>
                <a:cs typeface="Calibri" panose="020F0502020204030204" pitchFamily="34" charset="0"/>
              </a:rPr>
              <a:t>Con un equipo de trabajo </a:t>
            </a:r>
            <a:r>
              <a:rPr lang="es-CO" sz="7200" b="1" dirty="0">
                <a:solidFill>
                  <a:schemeClr val="accent4">
                    <a:lumMod val="75000"/>
                  </a:schemeClr>
                </a:solidFill>
                <a:latin typeface="Calibri" panose="020F0502020204030204" pitchFamily="34" charset="0"/>
                <a:cs typeface="Calibri" panose="020F0502020204030204" pitchFamily="34" charset="0"/>
              </a:rPr>
              <a:t>profesional</a:t>
            </a:r>
            <a:r>
              <a:rPr lang="es-CO" sz="7200" b="1" dirty="0">
                <a:solidFill>
                  <a:srgbClr val="002060"/>
                </a:solidFill>
                <a:latin typeface="Calibri" panose="020F0502020204030204" pitchFamily="34" charset="0"/>
                <a:cs typeface="Calibri" panose="020F0502020204030204" pitchFamily="34" charset="0"/>
              </a:rPr>
              <a:t>, </a:t>
            </a:r>
            <a:r>
              <a:rPr lang="es-CO" sz="7200" b="1" dirty="0">
                <a:solidFill>
                  <a:schemeClr val="accent4">
                    <a:lumMod val="75000"/>
                  </a:schemeClr>
                </a:solidFill>
                <a:latin typeface="Calibri" panose="020F0502020204030204" pitchFamily="34" charset="0"/>
                <a:cs typeface="Calibri" panose="020F0502020204030204" pitchFamily="34" charset="0"/>
              </a:rPr>
              <a:t>comprometido</a:t>
            </a:r>
            <a:r>
              <a:rPr lang="es-CO" sz="7200" b="1" dirty="0">
                <a:solidFill>
                  <a:srgbClr val="002060"/>
                </a:solidFill>
                <a:latin typeface="Calibri" panose="020F0502020204030204" pitchFamily="34" charset="0"/>
                <a:cs typeface="Calibri" panose="020F0502020204030204" pitchFamily="34" charset="0"/>
              </a:rPr>
              <a:t> </a:t>
            </a:r>
            <a:r>
              <a:rPr lang="es-CO" sz="7200" b="1" dirty="0">
                <a:solidFill>
                  <a:schemeClr val="bg1">
                    <a:lumMod val="50000"/>
                  </a:schemeClr>
                </a:solidFill>
                <a:latin typeface="Calibri" panose="020F0502020204030204" pitchFamily="34" charset="0"/>
                <a:cs typeface="Calibri" panose="020F0502020204030204" pitchFamily="34" charset="0"/>
              </a:rPr>
              <a:t>y </a:t>
            </a:r>
            <a:r>
              <a:rPr lang="es-CO" sz="7200" b="1" dirty="0">
                <a:solidFill>
                  <a:schemeClr val="accent4">
                    <a:lumMod val="75000"/>
                  </a:schemeClr>
                </a:solidFill>
                <a:latin typeface="Calibri" panose="020F0502020204030204" pitchFamily="34" charset="0"/>
                <a:cs typeface="Calibri" panose="020F0502020204030204" pitchFamily="34" charset="0"/>
              </a:rPr>
              <a:t>amable</a:t>
            </a:r>
            <a:r>
              <a:rPr lang="es-CO" sz="7200" b="1" dirty="0">
                <a:solidFill>
                  <a:srgbClr val="002060"/>
                </a:solidFill>
                <a:latin typeface="Calibri" panose="020F0502020204030204" pitchFamily="34" charset="0"/>
                <a:cs typeface="Calibri" panose="020F0502020204030204" pitchFamily="34" charset="0"/>
              </a:rPr>
              <a:t>.</a:t>
            </a:r>
          </a:p>
        </p:txBody>
      </p:sp>
      <p:sp>
        <p:nvSpPr>
          <p:cNvPr id="12" name="Subtitle 2">
            <a:extLst>
              <a:ext uri="{FF2B5EF4-FFF2-40B4-BE49-F238E27FC236}">
                <a16:creationId xmlns:a16="http://schemas.microsoft.com/office/drawing/2014/main" id="{D73EE627-4BE6-4736-9AB6-05C913879514}"/>
              </a:ext>
            </a:extLst>
          </p:cNvPr>
          <p:cNvSpPr txBox="1">
            <a:spLocks/>
          </p:cNvSpPr>
          <p:nvPr/>
        </p:nvSpPr>
        <p:spPr>
          <a:xfrm>
            <a:off x="21839132" y="18653336"/>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400" dirty="0">
                <a:solidFill>
                  <a:schemeClr val="accent5">
                    <a:lumMod val="50000"/>
                  </a:schemeClr>
                </a:solidFill>
              </a:rPr>
              <a:t>Erick Leonardo Cucunuba Bello </a:t>
            </a:r>
          </a:p>
          <a:p>
            <a:pPr algn="l">
              <a:lnSpc>
                <a:spcPct val="100000"/>
              </a:lnSpc>
              <a:spcBef>
                <a:spcPts val="0"/>
              </a:spcBef>
            </a:pPr>
            <a:r>
              <a:rPr lang="es-ES" sz="4400" dirty="0">
                <a:solidFill>
                  <a:schemeClr val="accent5">
                    <a:lumMod val="50000"/>
                  </a:schemeClr>
                </a:solidFill>
              </a:rPr>
              <a:t>Representante Legal</a:t>
            </a:r>
          </a:p>
          <a:p>
            <a:pPr algn="l">
              <a:lnSpc>
                <a:spcPct val="100000"/>
              </a:lnSpc>
              <a:spcBef>
                <a:spcPts val="0"/>
              </a:spcBef>
            </a:pPr>
            <a:r>
              <a:rPr lang="es-ES" sz="4400" dirty="0">
                <a:solidFill>
                  <a:schemeClr val="accent5">
                    <a:lumMod val="50000"/>
                  </a:schemeClr>
                </a:solidFill>
              </a:rPr>
              <a:t> </a:t>
            </a:r>
          </a:p>
        </p:txBody>
      </p:sp>
      <p:sp>
        <p:nvSpPr>
          <p:cNvPr id="5" name="Rectangle 1">
            <a:extLst>
              <a:ext uri="{FF2B5EF4-FFF2-40B4-BE49-F238E27FC236}">
                <a16:creationId xmlns:a16="http://schemas.microsoft.com/office/drawing/2014/main" id="{AC68C09F-8F13-425E-A5B9-244694A15CE1}"/>
              </a:ext>
            </a:extLst>
          </p:cNvPr>
          <p:cNvSpPr>
            <a:spLocks noChangeArrowheads="1"/>
          </p:cNvSpPr>
          <p:nvPr/>
        </p:nvSpPr>
        <p:spPr bwMode="auto">
          <a:xfrm>
            <a:off x="15049897" y="3333447"/>
            <a:ext cx="16993888" cy="1323439"/>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8000" dirty="0">
                <a:solidFill>
                  <a:srgbClr val="5499DE"/>
                </a:solidFill>
                <a:latin typeface="News Gothic MT"/>
                <a:cs typeface="News Gothic MT"/>
              </a:rPr>
              <a:t>POLÍTICA GENERAL DE CALIDAD</a:t>
            </a:r>
          </a:p>
        </p:txBody>
      </p:sp>
      <p:cxnSp>
        <p:nvCxnSpPr>
          <p:cNvPr id="6" name="Conector recto 9">
            <a:extLst>
              <a:ext uri="{FF2B5EF4-FFF2-40B4-BE49-F238E27FC236}">
                <a16:creationId xmlns:a16="http://schemas.microsoft.com/office/drawing/2014/main" id="{DF7F9BCE-24C6-4B6F-9EA3-CDFC3C61F12B}"/>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3B22BE8F-FE68-4C90-AA01-98AF27A2E19C}"/>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3618849" y="17036383"/>
            <a:ext cx="3874773" cy="2549943"/>
          </a:xfrm>
          <a:prstGeom prst="rect">
            <a:avLst/>
          </a:prstGeom>
        </p:spPr>
      </p:pic>
    </p:spTree>
    <p:extLst>
      <p:ext uri="{BB962C8B-B14F-4D97-AF65-F5344CB8AC3E}">
        <p14:creationId xmlns:p14="http://schemas.microsoft.com/office/powerpoint/2010/main" val="145238909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3233" y="6696894"/>
            <a:ext cx="13901827" cy="13749060"/>
          </a:xfrm>
          <a:prstGeom prst="rect">
            <a:avLst/>
          </a:prstGeom>
        </p:spPr>
      </p:pic>
      <p:sp>
        <p:nvSpPr>
          <p:cNvPr id="3" name="TextBox 2"/>
          <p:cNvSpPr txBox="1"/>
          <p:nvPr/>
        </p:nvSpPr>
        <p:spPr>
          <a:xfrm>
            <a:off x="5904881" y="17498094"/>
            <a:ext cx="2387192"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r>
              <a:rPr lang="es-CO" sz="7200" b="1" dirty="0">
                <a:ln/>
                <a:solidFill>
                  <a:schemeClr val="tx1">
                    <a:lumMod val="65000"/>
                    <a:lumOff val="35000"/>
                  </a:schemeClr>
                </a:solidFill>
              </a:rPr>
              <a:t>ÉTICA</a:t>
            </a:r>
          </a:p>
        </p:txBody>
      </p:sp>
      <p:sp>
        <p:nvSpPr>
          <p:cNvPr id="6" name="TextBox 5"/>
          <p:cNvSpPr txBox="1"/>
          <p:nvPr/>
        </p:nvSpPr>
        <p:spPr>
          <a:xfrm>
            <a:off x="22444243" y="16561990"/>
            <a:ext cx="4583884" cy="2308324"/>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r>
              <a:rPr lang="es-CO" sz="7200" b="1" dirty="0">
                <a:ln/>
                <a:solidFill>
                  <a:schemeClr val="tx1">
                    <a:lumMod val="65000"/>
                    <a:lumOff val="35000"/>
                  </a:schemeClr>
                </a:solidFill>
              </a:rPr>
              <a:t>CONFLICTO</a:t>
            </a:r>
          </a:p>
          <a:p>
            <a:r>
              <a:rPr lang="es-CO" sz="7200" b="1" dirty="0">
                <a:ln/>
                <a:solidFill>
                  <a:schemeClr val="tx1">
                    <a:lumMod val="65000"/>
                    <a:lumOff val="35000"/>
                  </a:schemeClr>
                </a:solidFill>
              </a:rPr>
              <a:t>DE INTERES</a:t>
            </a:r>
          </a:p>
        </p:txBody>
      </p:sp>
      <p:sp>
        <p:nvSpPr>
          <p:cNvPr id="7" name="TextBox 6"/>
          <p:cNvSpPr txBox="1"/>
          <p:nvPr/>
        </p:nvSpPr>
        <p:spPr>
          <a:xfrm>
            <a:off x="23317079" y="12141767"/>
            <a:ext cx="7844262"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es-CO" sz="7200" b="1" dirty="0">
                <a:ln/>
                <a:solidFill>
                  <a:schemeClr val="tx1">
                    <a:lumMod val="65000"/>
                    <a:lumOff val="35000"/>
                  </a:schemeClr>
                </a:solidFill>
              </a:rPr>
              <a:t>CONFIDENCIALIDAD</a:t>
            </a:r>
          </a:p>
        </p:txBody>
      </p:sp>
      <p:sp>
        <p:nvSpPr>
          <p:cNvPr id="8" name="TextBox 7"/>
          <p:cNvSpPr txBox="1"/>
          <p:nvPr/>
        </p:nvSpPr>
        <p:spPr>
          <a:xfrm>
            <a:off x="17800520" y="6096729"/>
            <a:ext cx="6556602"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es-CO" sz="7200" b="1" dirty="0">
                <a:ln/>
                <a:solidFill>
                  <a:schemeClr val="tx1">
                    <a:lumMod val="65000"/>
                    <a:lumOff val="35000"/>
                  </a:schemeClr>
                </a:solidFill>
              </a:rPr>
              <a:t>INDEPENDENCIA</a:t>
            </a:r>
          </a:p>
        </p:txBody>
      </p:sp>
      <p:sp>
        <p:nvSpPr>
          <p:cNvPr id="9" name="TextBox 8"/>
          <p:cNvSpPr txBox="1"/>
          <p:nvPr/>
        </p:nvSpPr>
        <p:spPr>
          <a:xfrm>
            <a:off x="4118590" y="11953478"/>
            <a:ext cx="3572581"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es-CO" sz="7200" b="1" dirty="0">
                <a:ln/>
                <a:solidFill>
                  <a:schemeClr val="tx1">
                    <a:lumMod val="65000"/>
                    <a:lumOff val="35000"/>
                  </a:schemeClr>
                </a:solidFill>
              </a:rPr>
              <a:t>CALIDAD</a:t>
            </a:r>
          </a:p>
        </p:txBody>
      </p:sp>
      <p:sp>
        <p:nvSpPr>
          <p:cNvPr id="11" name="Rectangle 1">
            <a:extLst>
              <a:ext uri="{FF2B5EF4-FFF2-40B4-BE49-F238E27FC236}">
                <a16:creationId xmlns:a16="http://schemas.microsoft.com/office/drawing/2014/main" id="{37879295-4FC6-4104-B3E9-78C76DA1D6C9}"/>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SISTEMA NICC</a:t>
            </a:r>
            <a:endParaRPr lang="es-CO" sz="10080" dirty="0">
              <a:solidFill>
                <a:schemeClr val="accent1">
                  <a:lumMod val="60000"/>
                  <a:lumOff val="40000"/>
                </a:schemeClr>
              </a:solidFill>
              <a:latin typeface="News Gothic MT"/>
              <a:cs typeface="News Gothic MT"/>
            </a:endParaRPr>
          </a:p>
        </p:txBody>
      </p:sp>
      <p:cxnSp>
        <p:nvCxnSpPr>
          <p:cNvPr id="12" name="Conector recto 9">
            <a:extLst>
              <a:ext uri="{FF2B5EF4-FFF2-40B4-BE49-F238E27FC236}">
                <a16:creationId xmlns:a16="http://schemas.microsoft.com/office/drawing/2014/main" id="{6047D827-355A-4DF5-9D16-79600D090952}"/>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193252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ubtitle 2"/>
          <p:cNvSpPr txBox="1">
            <a:spLocks/>
          </p:cNvSpPr>
          <p:nvPr/>
        </p:nvSpPr>
        <p:spPr>
          <a:xfrm>
            <a:off x="12887854" y="8238618"/>
            <a:ext cx="7138429" cy="121030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ES" sz="5400" b="1" dirty="0">
                <a:solidFill>
                  <a:schemeClr val="bg1">
                    <a:lumMod val="50000"/>
                    <a:lumOff val="50000"/>
                  </a:schemeClr>
                </a:solidFill>
                <a:latin typeface="Calibri" panose="020F0502020204030204" pitchFamily="34" charset="0"/>
                <a:cs typeface="Calibri" panose="020F0502020204030204" pitchFamily="34" charset="0"/>
              </a:rPr>
              <a:t>MANUAL DE CALIDAD</a:t>
            </a:r>
          </a:p>
        </p:txBody>
      </p:sp>
      <p:pic>
        <p:nvPicPr>
          <p:cNvPr id="54" name="Picture 53"/>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877612" y="7784841"/>
            <a:ext cx="1746623" cy="1913629"/>
          </a:xfrm>
          <a:prstGeom prst="rect">
            <a:avLst/>
          </a:prstGeom>
        </p:spPr>
      </p:pic>
      <p:sp>
        <p:nvSpPr>
          <p:cNvPr id="62" name="Subtitle 2"/>
          <p:cNvSpPr txBox="1">
            <a:spLocks/>
          </p:cNvSpPr>
          <p:nvPr/>
        </p:nvSpPr>
        <p:spPr>
          <a:xfrm>
            <a:off x="12887854" y="10349158"/>
            <a:ext cx="6706381" cy="91440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ES" sz="5400" b="1" dirty="0">
                <a:solidFill>
                  <a:schemeClr val="bg1">
                    <a:lumMod val="50000"/>
                    <a:lumOff val="50000"/>
                  </a:schemeClr>
                </a:solidFill>
                <a:latin typeface="Calibri" panose="020F0502020204030204" pitchFamily="34" charset="0"/>
                <a:cs typeface="Calibri" panose="020F0502020204030204" pitchFamily="34" charset="0"/>
              </a:rPr>
              <a:t>CÓDIGO DE ÉTICA</a:t>
            </a:r>
          </a:p>
        </p:txBody>
      </p:sp>
      <p:sp>
        <p:nvSpPr>
          <p:cNvPr id="63" name="Subtitle 2"/>
          <p:cNvSpPr txBox="1">
            <a:spLocks/>
          </p:cNvSpPr>
          <p:nvPr/>
        </p:nvSpPr>
        <p:spPr>
          <a:xfrm>
            <a:off x="12887854" y="13978447"/>
            <a:ext cx="8712968" cy="1105169"/>
          </a:xfrm>
          <a:prstGeom prst="rect">
            <a:avLst/>
          </a:prstGeom>
        </p:spPr>
        <p:txBody>
          <a:bodyPr/>
          <a:lstStyle>
            <a:defPPr>
              <a:defRPr lang="es-CO"/>
            </a:defPPr>
            <a:lvl1pPr indent="0" algn="just" defTabSz="914400">
              <a:lnSpc>
                <a:spcPct val="90000"/>
              </a:lnSpc>
              <a:spcBef>
                <a:spcPts val="1000"/>
              </a:spcBef>
              <a:buFont typeface="Arial" panose="020B0604020202020204" pitchFamily="34" charset="0"/>
              <a:buNone/>
              <a:tabLst>
                <a:tab pos="442913" algn="l"/>
              </a:tabLst>
              <a:defRPr sz="5400" b="1">
                <a:solidFill>
                  <a:schemeClr val="accent5">
                    <a:lumMod val="50000"/>
                  </a:schemeClr>
                </a:solidFill>
                <a:latin typeface="Calibri" panose="020F0502020204030204" pitchFamily="34" charset="0"/>
                <a:cs typeface="Calibri" panose="020F0502020204030204" pitchFamily="34" charset="0"/>
              </a:defRPr>
            </a:lvl1pPr>
            <a:lvl2pPr marL="457200" indent="0" algn="ctr" defTabSz="914400">
              <a:lnSpc>
                <a:spcPct val="90000"/>
              </a:lnSpc>
              <a:spcBef>
                <a:spcPts val="500"/>
              </a:spcBef>
              <a:buFont typeface="Arial" panose="020B0604020202020204" pitchFamily="34" charset="0"/>
              <a:buNone/>
              <a:defRPr sz="2000"/>
            </a:lvl2pPr>
            <a:lvl3pPr marL="914400" indent="0" algn="ctr" defTabSz="914400">
              <a:lnSpc>
                <a:spcPct val="90000"/>
              </a:lnSpc>
              <a:spcBef>
                <a:spcPts val="500"/>
              </a:spcBef>
              <a:buFont typeface="Arial" panose="020B0604020202020204" pitchFamily="34" charset="0"/>
              <a:buNone/>
              <a:defRPr sz="1800"/>
            </a:lvl3pPr>
            <a:lvl4pPr marL="1371600" indent="0" algn="ctr" defTabSz="914400">
              <a:lnSpc>
                <a:spcPct val="90000"/>
              </a:lnSpc>
              <a:spcBef>
                <a:spcPts val="500"/>
              </a:spcBef>
              <a:buFont typeface="Arial" panose="020B0604020202020204" pitchFamily="34" charset="0"/>
              <a:buNone/>
              <a:defRPr sz="1600"/>
            </a:lvl4pPr>
            <a:lvl5pPr marL="1828800" indent="0" algn="ctr" defTabSz="914400">
              <a:lnSpc>
                <a:spcPct val="90000"/>
              </a:lnSpc>
              <a:spcBef>
                <a:spcPts val="500"/>
              </a:spcBef>
              <a:buFont typeface="Arial" panose="020B0604020202020204" pitchFamily="34" charset="0"/>
              <a:buNone/>
              <a:defRPr sz="1600"/>
            </a:lvl5pPr>
            <a:lvl6pPr marL="2286000" indent="0" algn="ctr" defTabSz="914400">
              <a:lnSpc>
                <a:spcPct val="90000"/>
              </a:lnSpc>
              <a:spcBef>
                <a:spcPts val="500"/>
              </a:spcBef>
              <a:buFont typeface="Arial" panose="020B0604020202020204" pitchFamily="34" charset="0"/>
              <a:buNone/>
              <a:defRPr sz="1600"/>
            </a:lvl6pPr>
            <a:lvl7pPr marL="2743200" indent="0" algn="ctr" defTabSz="914400">
              <a:lnSpc>
                <a:spcPct val="90000"/>
              </a:lnSpc>
              <a:spcBef>
                <a:spcPts val="500"/>
              </a:spcBef>
              <a:buFont typeface="Arial" panose="020B0604020202020204" pitchFamily="34" charset="0"/>
              <a:buNone/>
              <a:defRPr sz="1600"/>
            </a:lvl7pPr>
            <a:lvl8pPr marL="3200400" indent="0" algn="ctr" defTabSz="914400">
              <a:lnSpc>
                <a:spcPct val="90000"/>
              </a:lnSpc>
              <a:spcBef>
                <a:spcPts val="500"/>
              </a:spcBef>
              <a:buFont typeface="Arial" panose="020B0604020202020204" pitchFamily="34" charset="0"/>
              <a:buNone/>
              <a:defRPr sz="1600"/>
            </a:lvl8pPr>
            <a:lvl9pPr marL="3657600" indent="0" algn="ctr" defTabSz="914400">
              <a:lnSpc>
                <a:spcPct val="90000"/>
              </a:lnSpc>
              <a:spcBef>
                <a:spcPts val="500"/>
              </a:spcBef>
              <a:buFont typeface="Arial" panose="020B0604020202020204" pitchFamily="34" charset="0"/>
              <a:buNone/>
              <a:defRPr sz="1600"/>
            </a:lvl9pPr>
          </a:lstStyle>
          <a:p>
            <a:r>
              <a:rPr lang="es-CO" dirty="0">
                <a:solidFill>
                  <a:schemeClr val="bg1">
                    <a:lumMod val="50000"/>
                    <a:lumOff val="50000"/>
                  </a:schemeClr>
                </a:solidFill>
              </a:rPr>
              <a:t>MANUAL DE FUNCIONES</a:t>
            </a:r>
          </a:p>
          <a:p>
            <a:endParaRPr lang="es-CO" dirty="0">
              <a:solidFill>
                <a:schemeClr val="bg1">
                  <a:lumMod val="50000"/>
                  <a:lumOff val="50000"/>
                </a:schemeClr>
              </a:solidFill>
            </a:endParaRPr>
          </a:p>
        </p:txBody>
      </p:sp>
      <p:sp>
        <p:nvSpPr>
          <p:cNvPr id="64" name="Subtitle 2"/>
          <p:cNvSpPr txBox="1">
            <a:spLocks/>
          </p:cNvSpPr>
          <p:nvPr/>
        </p:nvSpPr>
        <p:spPr>
          <a:xfrm>
            <a:off x="12887854" y="12163802"/>
            <a:ext cx="7776862" cy="105645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ES" sz="5400" b="1" dirty="0">
                <a:solidFill>
                  <a:schemeClr val="bg1">
                    <a:lumMod val="50000"/>
                    <a:lumOff val="50000"/>
                  </a:schemeClr>
                </a:solidFill>
                <a:latin typeface="Calibri" panose="020F0502020204030204" pitchFamily="34" charset="0"/>
                <a:cs typeface="Calibri" panose="020F0502020204030204" pitchFamily="34" charset="0"/>
              </a:rPr>
              <a:t>ANÁLISIS DE RIESGOS</a:t>
            </a:r>
          </a:p>
          <a:p>
            <a:pPr algn="just">
              <a:tabLst>
                <a:tab pos="442913" algn="l"/>
              </a:tabLst>
            </a:pPr>
            <a:endParaRPr lang="es-CO" sz="4400" dirty="0">
              <a:solidFill>
                <a:schemeClr val="bg1">
                  <a:lumMod val="50000"/>
                  <a:lumOff val="50000"/>
                </a:schemeClr>
              </a:solidFill>
            </a:endParaRPr>
          </a:p>
        </p:txBody>
      </p:sp>
      <p:pic>
        <p:nvPicPr>
          <p:cNvPr id="13" name="Picture 12"/>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877611" y="9694970"/>
            <a:ext cx="1746623" cy="1913629"/>
          </a:xfrm>
          <a:prstGeom prst="rect">
            <a:avLst/>
          </a:prstGeom>
        </p:spPr>
      </p:pic>
      <p:pic>
        <p:nvPicPr>
          <p:cNvPr id="14" name="Picture 13"/>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840444" y="11605098"/>
            <a:ext cx="1746623" cy="1913629"/>
          </a:xfrm>
          <a:prstGeom prst="rect">
            <a:avLst/>
          </a:prstGeom>
        </p:spPr>
      </p:pic>
      <p:pic>
        <p:nvPicPr>
          <p:cNvPr id="15" name="Picture 14"/>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827768" y="13554623"/>
            <a:ext cx="1746623" cy="1913629"/>
          </a:xfrm>
          <a:prstGeom prst="rect">
            <a:avLst/>
          </a:prstGeom>
        </p:spPr>
      </p:pic>
      <p:pic>
        <p:nvPicPr>
          <p:cNvPr id="12" name="Picture 2" descr="D:\SIE ISO2000\CDPresentación\accesorios\Nueva carpeta\cio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83" y="13868094"/>
            <a:ext cx="9865096" cy="7734606"/>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2"/>
          <p:cNvSpPr txBox="1">
            <a:spLocks/>
          </p:cNvSpPr>
          <p:nvPr/>
        </p:nvSpPr>
        <p:spPr>
          <a:xfrm>
            <a:off x="12861510" y="16073488"/>
            <a:ext cx="18000197" cy="1105169"/>
          </a:xfrm>
          <a:prstGeom prst="rect">
            <a:avLst/>
          </a:prstGeom>
        </p:spPr>
        <p:txBody>
          <a:bodyPr/>
          <a:lstStyle>
            <a:defPPr>
              <a:defRPr lang="es-CO"/>
            </a:defPPr>
            <a:lvl1pPr indent="0" algn="just" defTabSz="914400">
              <a:lnSpc>
                <a:spcPct val="90000"/>
              </a:lnSpc>
              <a:spcBef>
                <a:spcPts val="1000"/>
              </a:spcBef>
              <a:buFont typeface="Arial" panose="020B0604020202020204" pitchFamily="34" charset="0"/>
              <a:buNone/>
              <a:tabLst>
                <a:tab pos="442913" algn="l"/>
              </a:tabLst>
              <a:defRPr sz="5400" b="1">
                <a:solidFill>
                  <a:schemeClr val="accent5">
                    <a:lumMod val="50000"/>
                  </a:schemeClr>
                </a:solidFill>
                <a:latin typeface="Calibri" panose="020F0502020204030204" pitchFamily="34" charset="0"/>
                <a:cs typeface="Calibri" panose="020F0502020204030204" pitchFamily="34" charset="0"/>
              </a:defRPr>
            </a:lvl1pPr>
            <a:lvl2pPr marL="457200" indent="0" algn="ctr" defTabSz="914400">
              <a:lnSpc>
                <a:spcPct val="90000"/>
              </a:lnSpc>
              <a:spcBef>
                <a:spcPts val="500"/>
              </a:spcBef>
              <a:buFont typeface="Arial" panose="020B0604020202020204" pitchFamily="34" charset="0"/>
              <a:buNone/>
              <a:defRPr sz="2000"/>
            </a:lvl2pPr>
            <a:lvl3pPr marL="914400" indent="0" algn="ctr" defTabSz="914400">
              <a:lnSpc>
                <a:spcPct val="90000"/>
              </a:lnSpc>
              <a:spcBef>
                <a:spcPts val="500"/>
              </a:spcBef>
              <a:buFont typeface="Arial" panose="020B0604020202020204" pitchFamily="34" charset="0"/>
              <a:buNone/>
              <a:defRPr sz="1800"/>
            </a:lvl3pPr>
            <a:lvl4pPr marL="1371600" indent="0" algn="ctr" defTabSz="914400">
              <a:lnSpc>
                <a:spcPct val="90000"/>
              </a:lnSpc>
              <a:spcBef>
                <a:spcPts val="500"/>
              </a:spcBef>
              <a:buFont typeface="Arial" panose="020B0604020202020204" pitchFamily="34" charset="0"/>
              <a:buNone/>
              <a:defRPr sz="1600"/>
            </a:lvl4pPr>
            <a:lvl5pPr marL="1828800" indent="0" algn="ctr" defTabSz="914400">
              <a:lnSpc>
                <a:spcPct val="90000"/>
              </a:lnSpc>
              <a:spcBef>
                <a:spcPts val="500"/>
              </a:spcBef>
              <a:buFont typeface="Arial" panose="020B0604020202020204" pitchFamily="34" charset="0"/>
              <a:buNone/>
              <a:defRPr sz="1600"/>
            </a:lvl5pPr>
            <a:lvl6pPr marL="2286000" indent="0" algn="ctr" defTabSz="914400">
              <a:lnSpc>
                <a:spcPct val="90000"/>
              </a:lnSpc>
              <a:spcBef>
                <a:spcPts val="500"/>
              </a:spcBef>
              <a:buFont typeface="Arial" panose="020B0604020202020204" pitchFamily="34" charset="0"/>
              <a:buNone/>
              <a:defRPr sz="1600"/>
            </a:lvl6pPr>
            <a:lvl7pPr marL="2743200" indent="0" algn="ctr" defTabSz="914400">
              <a:lnSpc>
                <a:spcPct val="90000"/>
              </a:lnSpc>
              <a:spcBef>
                <a:spcPts val="500"/>
              </a:spcBef>
              <a:buFont typeface="Arial" panose="020B0604020202020204" pitchFamily="34" charset="0"/>
              <a:buNone/>
              <a:defRPr sz="1600"/>
            </a:lvl7pPr>
            <a:lvl8pPr marL="3200400" indent="0" algn="ctr" defTabSz="914400">
              <a:lnSpc>
                <a:spcPct val="90000"/>
              </a:lnSpc>
              <a:spcBef>
                <a:spcPts val="500"/>
              </a:spcBef>
              <a:buFont typeface="Arial" panose="020B0604020202020204" pitchFamily="34" charset="0"/>
              <a:buNone/>
              <a:defRPr sz="1600"/>
            </a:lvl8pPr>
            <a:lvl9pPr marL="3657600" indent="0" algn="ctr" defTabSz="914400">
              <a:lnSpc>
                <a:spcPct val="90000"/>
              </a:lnSpc>
              <a:spcBef>
                <a:spcPts val="500"/>
              </a:spcBef>
              <a:buFont typeface="Arial" panose="020B0604020202020204" pitchFamily="34" charset="0"/>
              <a:buNone/>
              <a:defRPr sz="1600"/>
            </a:lvl9pPr>
          </a:lstStyle>
          <a:p>
            <a:r>
              <a:rPr lang="es-CO" dirty="0">
                <a:solidFill>
                  <a:schemeClr val="bg1">
                    <a:lumMod val="50000"/>
                    <a:lumOff val="50000"/>
                  </a:schemeClr>
                </a:solidFill>
              </a:rPr>
              <a:t>OTROS PROCEDIMEINTOS ADMINISTRATIVOS Y OPERATIVOS</a:t>
            </a:r>
          </a:p>
          <a:p>
            <a:endParaRPr lang="es-CO" dirty="0">
              <a:solidFill>
                <a:schemeClr val="bg1">
                  <a:lumMod val="50000"/>
                  <a:lumOff val="50000"/>
                </a:schemeClr>
              </a:solidFill>
            </a:endParaRPr>
          </a:p>
        </p:txBody>
      </p:sp>
      <p:pic>
        <p:nvPicPr>
          <p:cNvPr id="17" name="Picture 16"/>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801425" y="15649664"/>
            <a:ext cx="1746623" cy="1913629"/>
          </a:xfrm>
          <a:prstGeom prst="rect">
            <a:avLst/>
          </a:prstGeom>
        </p:spPr>
      </p:pic>
      <p:sp>
        <p:nvSpPr>
          <p:cNvPr id="18" name="Subtitle 2">
            <a:extLst>
              <a:ext uri="{FF2B5EF4-FFF2-40B4-BE49-F238E27FC236}">
                <a16:creationId xmlns:a16="http://schemas.microsoft.com/office/drawing/2014/main" id="{6E705DF1-1B2E-4727-A7E1-E2684BA0B54C}"/>
              </a:ext>
            </a:extLst>
          </p:cNvPr>
          <p:cNvSpPr txBox="1">
            <a:spLocks/>
          </p:cNvSpPr>
          <p:nvPr/>
        </p:nvSpPr>
        <p:spPr>
          <a:xfrm>
            <a:off x="12861510" y="18168529"/>
            <a:ext cx="18000197" cy="1105169"/>
          </a:xfrm>
          <a:prstGeom prst="rect">
            <a:avLst/>
          </a:prstGeom>
        </p:spPr>
        <p:txBody>
          <a:bodyPr/>
          <a:lstStyle>
            <a:defPPr>
              <a:defRPr lang="es-CO"/>
            </a:defPPr>
            <a:lvl1pPr indent="0" algn="just" defTabSz="914400">
              <a:lnSpc>
                <a:spcPct val="90000"/>
              </a:lnSpc>
              <a:spcBef>
                <a:spcPts val="1000"/>
              </a:spcBef>
              <a:buFont typeface="Arial" panose="020B0604020202020204" pitchFamily="34" charset="0"/>
              <a:buNone/>
              <a:tabLst>
                <a:tab pos="442913" algn="l"/>
              </a:tabLst>
              <a:defRPr sz="5400" b="1">
                <a:solidFill>
                  <a:schemeClr val="accent5">
                    <a:lumMod val="50000"/>
                  </a:schemeClr>
                </a:solidFill>
                <a:latin typeface="Calibri" panose="020F0502020204030204" pitchFamily="34" charset="0"/>
                <a:cs typeface="Calibri" panose="020F0502020204030204" pitchFamily="34" charset="0"/>
              </a:defRPr>
            </a:lvl1pPr>
            <a:lvl2pPr marL="457200" indent="0" algn="ctr" defTabSz="914400">
              <a:lnSpc>
                <a:spcPct val="90000"/>
              </a:lnSpc>
              <a:spcBef>
                <a:spcPts val="500"/>
              </a:spcBef>
              <a:buFont typeface="Arial" panose="020B0604020202020204" pitchFamily="34" charset="0"/>
              <a:buNone/>
              <a:defRPr sz="2000"/>
            </a:lvl2pPr>
            <a:lvl3pPr marL="914400" indent="0" algn="ctr" defTabSz="914400">
              <a:lnSpc>
                <a:spcPct val="90000"/>
              </a:lnSpc>
              <a:spcBef>
                <a:spcPts val="500"/>
              </a:spcBef>
              <a:buFont typeface="Arial" panose="020B0604020202020204" pitchFamily="34" charset="0"/>
              <a:buNone/>
              <a:defRPr sz="1800"/>
            </a:lvl3pPr>
            <a:lvl4pPr marL="1371600" indent="0" algn="ctr" defTabSz="914400">
              <a:lnSpc>
                <a:spcPct val="90000"/>
              </a:lnSpc>
              <a:spcBef>
                <a:spcPts val="500"/>
              </a:spcBef>
              <a:buFont typeface="Arial" panose="020B0604020202020204" pitchFamily="34" charset="0"/>
              <a:buNone/>
              <a:defRPr sz="1600"/>
            </a:lvl4pPr>
            <a:lvl5pPr marL="1828800" indent="0" algn="ctr" defTabSz="914400">
              <a:lnSpc>
                <a:spcPct val="90000"/>
              </a:lnSpc>
              <a:spcBef>
                <a:spcPts val="500"/>
              </a:spcBef>
              <a:buFont typeface="Arial" panose="020B0604020202020204" pitchFamily="34" charset="0"/>
              <a:buNone/>
              <a:defRPr sz="1600"/>
            </a:lvl5pPr>
            <a:lvl6pPr marL="2286000" indent="0" algn="ctr" defTabSz="914400">
              <a:lnSpc>
                <a:spcPct val="90000"/>
              </a:lnSpc>
              <a:spcBef>
                <a:spcPts val="500"/>
              </a:spcBef>
              <a:buFont typeface="Arial" panose="020B0604020202020204" pitchFamily="34" charset="0"/>
              <a:buNone/>
              <a:defRPr sz="1600"/>
            </a:lvl6pPr>
            <a:lvl7pPr marL="2743200" indent="0" algn="ctr" defTabSz="914400">
              <a:lnSpc>
                <a:spcPct val="90000"/>
              </a:lnSpc>
              <a:spcBef>
                <a:spcPts val="500"/>
              </a:spcBef>
              <a:buFont typeface="Arial" panose="020B0604020202020204" pitchFamily="34" charset="0"/>
              <a:buNone/>
              <a:defRPr sz="1600"/>
            </a:lvl7pPr>
            <a:lvl8pPr marL="3200400" indent="0" algn="ctr" defTabSz="914400">
              <a:lnSpc>
                <a:spcPct val="90000"/>
              </a:lnSpc>
              <a:spcBef>
                <a:spcPts val="500"/>
              </a:spcBef>
              <a:buFont typeface="Arial" panose="020B0604020202020204" pitchFamily="34" charset="0"/>
              <a:buNone/>
              <a:defRPr sz="1600"/>
            </a:lvl8pPr>
            <a:lvl9pPr marL="3657600" indent="0" algn="ctr" defTabSz="914400">
              <a:lnSpc>
                <a:spcPct val="90000"/>
              </a:lnSpc>
              <a:spcBef>
                <a:spcPts val="500"/>
              </a:spcBef>
              <a:buFont typeface="Arial" panose="020B0604020202020204" pitchFamily="34" charset="0"/>
              <a:buNone/>
              <a:defRPr sz="1600"/>
            </a:lvl9pPr>
          </a:lstStyle>
          <a:p>
            <a:r>
              <a:rPr lang="es-CO" dirty="0">
                <a:solidFill>
                  <a:schemeClr val="bg1">
                    <a:lumMod val="50000"/>
                    <a:lumOff val="50000"/>
                  </a:schemeClr>
                </a:solidFill>
              </a:rPr>
              <a:t>PLANEACIÓN Y CONTROL DE OPERACIÓN</a:t>
            </a:r>
          </a:p>
          <a:p>
            <a:endParaRPr lang="es-CO" dirty="0">
              <a:solidFill>
                <a:schemeClr val="bg1">
                  <a:lumMod val="50000"/>
                  <a:lumOff val="50000"/>
                </a:schemeClr>
              </a:solidFill>
            </a:endParaRPr>
          </a:p>
        </p:txBody>
      </p:sp>
      <p:pic>
        <p:nvPicPr>
          <p:cNvPr id="19" name="Picture 18">
            <a:extLst>
              <a:ext uri="{FF2B5EF4-FFF2-40B4-BE49-F238E27FC236}">
                <a16:creationId xmlns:a16="http://schemas.microsoft.com/office/drawing/2014/main" id="{BD45C096-76D1-44D1-86A3-CBC67E4DF183}"/>
              </a:ext>
            </a:extLst>
          </p:cNvPr>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801425" y="17744705"/>
            <a:ext cx="1746623" cy="1913629"/>
          </a:xfrm>
          <a:prstGeom prst="rect">
            <a:avLst/>
          </a:prstGeom>
        </p:spPr>
      </p:pic>
      <p:sp>
        <p:nvSpPr>
          <p:cNvPr id="20" name="Rectangle 1">
            <a:extLst>
              <a:ext uri="{FF2B5EF4-FFF2-40B4-BE49-F238E27FC236}">
                <a16:creationId xmlns:a16="http://schemas.microsoft.com/office/drawing/2014/main" id="{BD360C13-9A6E-4F50-AC91-126FC3F7C33F}"/>
              </a:ext>
            </a:extLst>
          </p:cNvPr>
          <p:cNvSpPr>
            <a:spLocks noChangeArrowheads="1"/>
          </p:cNvSpPr>
          <p:nvPr/>
        </p:nvSpPr>
        <p:spPr bwMode="auto">
          <a:xfrm>
            <a:off x="15409936" y="3173404"/>
            <a:ext cx="16994113"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COMPONENTES NICC</a:t>
            </a:r>
          </a:p>
        </p:txBody>
      </p:sp>
      <p:cxnSp>
        <p:nvCxnSpPr>
          <p:cNvPr id="21" name="Conector recto 9">
            <a:extLst>
              <a:ext uri="{FF2B5EF4-FFF2-40B4-BE49-F238E27FC236}">
                <a16:creationId xmlns:a16="http://schemas.microsoft.com/office/drawing/2014/main" id="{68DB7A8E-A7AE-4F6D-B556-EE64A5D57E7D}"/>
              </a:ext>
            </a:extLst>
          </p:cNvPr>
          <p:cNvCxnSpPr/>
          <p:nvPr/>
        </p:nvCxnSpPr>
        <p:spPr>
          <a:xfrm>
            <a:off x="15800044" y="5040710"/>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341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1000"/>
                                        <p:tgtEl>
                                          <p:spTgt spid="62"/>
                                        </p:tgtEl>
                                      </p:cBhvr>
                                    </p:animEffect>
                                    <p:anim calcmode="lin" valueType="num">
                                      <p:cBhvr>
                                        <p:cTn id="20" dur="1000" fill="hold"/>
                                        <p:tgtEl>
                                          <p:spTgt spid="62"/>
                                        </p:tgtEl>
                                        <p:attrNameLst>
                                          <p:attrName>ppt_x</p:attrName>
                                        </p:attrNameLst>
                                      </p:cBhvr>
                                      <p:tavLst>
                                        <p:tav tm="0">
                                          <p:val>
                                            <p:strVal val="#ppt_x"/>
                                          </p:val>
                                        </p:tav>
                                        <p:tav tm="100000">
                                          <p:val>
                                            <p:strVal val="#ppt_x"/>
                                          </p:val>
                                        </p:tav>
                                      </p:tavLst>
                                    </p:anim>
                                    <p:anim calcmode="lin" valueType="num">
                                      <p:cBhvr>
                                        <p:cTn id="21"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1000"/>
                                        <p:tgtEl>
                                          <p:spTgt spid="64"/>
                                        </p:tgtEl>
                                      </p:cBhvr>
                                    </p:animEffect>
                                    <p:anim calcmode="lin" valueType="num">
                                      <p:cBhvr>
                                        <p:cTn id="27" dur="1000" fill="hold"/>
                                        <p:tgtEl>
                                          <p:spTgt spid="64"/>
                                        </p:tgtEl>
                                        <p:attrNameLst>
                                          <p:attrName>ppt_x</p:attrName>
                                        </p:attrNameLst>
                                      </p:cBhvr>
                                      <p:tavLst>
                                        <p:tav tm="0">
                                          <p:val>
                                            <p:strVal val="#ppt_x"/>
                                          </p:val>
                                        </p:tav>
                                        <p:tav tm="100000">
                                          <p:val>
                                            <p:strVal val="#ppt_x"/>
                                          </p:val>
                                        </p:tav>
                                      </p:tavLst>
                                    </p:anim>
                                    <p:anim calcmode="lin" valueType="num">
                                      <p:cBhvr>
                                        <p:cTn id="28"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1000"/>
                                        <p:tgtEl>
                                          <p:spTgt spid="63"/>
                                        </p:tgtEl>
                                      </p:cBhvr>
                                    </p:animEffect>
                                    <p:anim calcmode="lin" valueType="num">
                                      <p:cBhvr>
                                        <p:cTn id="34" dur="1000" fill="hold"/>
                                        <p:tgtEl>
                                          <p:spTgt spid="63"/>
                                        </p:tgtEl>
                                        <p:attrNameLst>
                                          <p:attrName>ppt_x</p:attrName>
                                        </p:attrNameLst>
                                      </p:cBhvr>
                                      <p:tavLst>
                                        <p:tav tm="0">
                                          <p:val>
                                            <p:strVal val="#ppt_x"/>
                                          </p:val>
                                        </p:tav>
                                        <p:tav tm="100000">
                                          <p:val>
                                            <p:strVal val="#ppt_x"/>
                                          </p:val>
                                        </p:tav>
                                      </p:tavLst>
                                    </p:anim>
                                    <p:anim calcmode="lin" valueType="num">
                                      <p:cBhvr>
                                        <p:cTn id="3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2" grpId="0"/>
      <p:bldP spid="63" grpId="0"/>
      <p:bldP spid="64" grpId="0"/>
      <p:bldP spid="16"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ubtitle 2">
            <a:hlinkClick r:id="rId2"/>
          </p:cNvPr>
          <p:cNvSpPr txBox="1">
            <a:spLocks/>
          </p:cNvSpPr>
          <p:nvPr/>
        </p:nvSpPr>
        <p:spPr>
          <a:xfrm>
            <a:off x="6228917" y="8281070"/>
            <a:ext cx="15769752" cy="121030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tabLst>
                <a:tab pos="442913" algn="l"/>
              </a:tabLst>
            </a:pPr>
            <a:r>
              <a:rPr lang="es-ES" sz="5400" dirty="0">
                <a:ln w="0"/>
                <a:solidFill>
                  <a:schemeClr val="tx2">
                    <a:lumMod val="50000"/>
                  </a:schemeClr>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WWW.ACA.SISTEMAVIRTUALDEGESTION.COM</a:t>
            </a:r>
            <a:endParaRPr lang="es-ES" sz="5400" dirty="0">
              <a:ln w="0"/>
              <a:solidFill>
                <a:schemeClr val="tx2">
                  <a:lumMod val="50000"/>
                </a:schemeClr>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3" y="10585326"/>
            <a:ext cx="21991186" cy="10793046"/>
          </a:xfrm>
          <a:prstGeom prst="rect">
            <a:avLst/>
          </a:prstGeom>
        </p:spPr>
      </p:pic>
      <p:sp>
        <p:nvSpPr>
          <p:cNvPr id="6" name="Rectangle 1">
            <a:extLst>
              <a:ext uri="{FF2B5EF4-FFF2-40B4-BE49-F238E27FC236}">
                <a16:creationId xmlns:a16="http://schemas.microsoft.com/office/drawing/2014/main" id="{47F02690-A6CE-4C95-A86C-BC9D5C81F620}"/>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Sistema digital web</a:t>
            </a:r>
          </a:p>
        </p:txBody>
      </p:sp>
      <p:cxnSp>
        <p:nvCxnSpPr>
          <p:cNvPr id="7" name="Conector recto 9">
            <a:extLst>
              <a:ext uri="{FF2B5EF4-FFF2-40B4-BE49-F238E27FC236}">
                <a16:creationId xmlns:a16="http://schemas.microsoft.com/office/drawing/2014/main" id="{30A5AD8F-486B-4F10-ACC8-7C49B527A08D}"/>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07248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5 Rectángulo"/>
          <p:cNvSpPr>
            <a:spLocks noChangeArrowheads="1"/>
          </p:cNvSpPr>
          <p:nvPr/>
        </p:nvSpPr>
        <p:spPr bwMode="auto">
          <a:xfrm>
            <a:off x="3207474" y="7849022"/>
            <a:ext cx="18362040" cy="13277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tabLst>
                <a:tab pos="17582198" algn="r"/>
                <a:tab pos="18712339" algn="r"/>
                <a:tab pos="22117766" algn="l"/>
              </a:tabLst>
            </a:pPr>
            <a:endParaRPr lang="es-CO" sz="5040" dirty="0">
              <a:solidFill>
                <a:schemeClr val="bg1">
                  <a:lumMod val="50000"/>
                </a:schemeClr>
              </a:solidFill>
              <a:latin typeface="News Gothic MT"/>
              <a:cs typeface="News Gothic MT"/>
            </a:endParaRPr>
          </a:p>
          <a:p>
            <a:pPr>
              <a:tabLst>
                <a:tab pos="17582198" algn="r"/>
                <a:tab pos="18712339" algn="r"/>
                <a:tab pos="22117766" algn="l"/>
              </a:tabLst>
            </a:pPr>
            <a:r>
              <a:rPr lang="es-CO" sz="5040" b="1" spc="315" dirty="0">
                <a:solidFill>
                  <a:schemeClr val="tx1">
                    <a:lumMod val="75000"/>
                    <a:lumOff val="25000"/>
                  </a:schemeClr>
                </a:solidFill>
                <a:latin typeface="News Gothic MT"/>
                <a:cs typeface="News Gothic MT"/>
              </a:rPr>
              <a:t>ACA Auditores &amp; Consultores</a:t>
            </a:r>
            <a:r>
              <a:rPr lang="es-CO" sz="5040" b="1" spc="315" dirty="0">
                <a:solidFill>
                  <a:schemeClr val="bg1">
                    <a:lumMod val="50000"/>
                  </a:schemeClr>
                </a:solidFill>
                <a:latin typeface="News Gothic MT"/>
                <a:cs typeface="News Gothic MT"/>
              </a:rPr>
              <a:t> </a:t>
            </a:r>
            <a:r>
              <a:rPr lang="es-CO" sz="5040" spc="315" dirty="0">
                <a:solidFill>
                  <a:schemeClr val="bg1">
                    <a:lumMod val="50000"/>
                  </a:schemeClr>
                </a:solidFill>
                <a:latin typeface="News Gothic MT"/>
                <a:cs typeface="News Gothic MT"/>
              </a:rPr>
              <a:t>es una firma,  creada en Febrero del año 2016, con el objetivo principal de brindar excelencia en el servicio de asesoría, consultoría, gerenciamiento y acompañamiento a nuestros clientes, con base en la capacidad, calidad y experiencia de nuestros socios, asociados y personal vinculado.</a:t>
            </a:r>
          </a:p>
          <a:p>
            <a:pPr>
              <a:tabLst>
                <a:tab pos="17582198" algn="r"/>
                <a:tab pos="18712339" algn="r"/>
                <a:tab pos="22117766" algn="l"/>
              </a:tabLst>
            </a:pPr>
            <a:endParaRPr lang="es-CO" sz="5040" spc="315" dirty="0">
              <a:solidFill>
                <a:schemeClr val="bg1">
                  <a:lumMod val="50000"/>
                </a:schemeClr>
              </a:solidFill>
              <a:latin typeface="News Gothic MT"/>
              <a:cs typeface="News Gothic MT"/>
            </a:endParaRPr>
          </a:p>
          <a:p>
            <a:pPr>
              <a:tabLst>
                <a:tab pos="17582198" algn="r"/>
                <a:tab pos="18712339" algn="r"/>
                <a:tab pos="22117766" algn="l"/>
              </a:tabLst>
            </a:pPr>
            <a:r>
              <a:rPr lang="es-ES" sz="5040" spc="315" dirty="0">
                <a:solidFill>
                  <a:schemeClr val="bg1">
                    <a:lumMod val="50000"/>
                  </a:schemeClr>
                </a:solidFill>
                <a:latin typeface="News Gothic MT"/>
                <a:cs typeface="News Gothic MT"/>
              </a:rPr>
              <a:t>Contamos con un equipo de profesionales con mas de 18 años de experiencia. Por nuestra experiencia ejecutamos nuestros servicios bajo altos estándares de calidad, por lo tanto, </a:t>
            </a:r>
            <a:r>
              <a:rPr lang="es-CO" sz="5040" spc="315" dirty="0">
                <a:solidFill>
                  <a:schemeClr val="bg1">
                    <a:lumMod val="50000"/>
                  </a:schemeClr>
                </a:solidFill>
                <a:latin typeface="News Gothic MT"/>
                <a:cs typeface="News Gothic MT"/>
              </a:rPr>
              <a:t>somos conscientes de la responsabilidad que implica estar presente en el momento en que sean requeridos nuestros servicios profesionales.  </a:t>
            </a:r>
            <a:endParaRPr lang="en-US" sz="5040" spc="315" dirty="0">
              <a:solidFill>
                <a:schemeClr val="bg1">
                  <a:lumMod val="50000"/>
                </a:schemeClr>
              </a:solidFill>
              <a:latin typeface="News Gothic MT"/>
              <a:cs typeface="News Gothic MT"/>
            </a:endParaRPr>
          </a:p>
          <a:p>
            <a:pPr algn="just">
              <a:tabLst>
                <a:tab pos="17582198" algn="r"/>
                <a:tab pos="18712339" algn="r"/>
                <a:tab pos="22117766" algn="l"/>
              </a:tabLst>
            </a:pPr>
            <a:endParaRPr lang="en-US" sz="5040" dirty="0">
              <a:solidFill>
                <a:schemeClr val="bg1">
                  <a:lumMod val="50000"/>
                </a:schemeClr>
              </a:solidFill>
              <a:latin typeface="News Gothic MT"/>
              <a:cs typeface="News Gothic MT"/>
            </a:endParaRPr>
          </a:p>
        </p:txBody>
      </p:sp>
      <p:sp>
        <p:nvSpPr>
          <p:cNvPr id="10" name="Título 1"/>
          <p:cNvSpPr txBox="1">
            <a:spLocks/>
          </p:cNvSpPr>
          <p:nvPr/>
        </p:nvSpPr>
        <p:spPr>
          <a:xfrm>
            <a:off x="25275033" y="17424784"/>
            <a:ext cx="5839098" cy="3175553"/>
          </a:xfrm>
          <a:prstGeom prst="rect">
            <a:avLst/>
          </a:prstGeom>
        </p:spPr>
        <p:txBody>
          <a:bodyPr vert="horz" lIns="288036" tIns="144018" rIns="288036" bIns="144018" rtlCol="0" anchor="ctr">
            <a:noAutofit/>
          </a:bodyPr>
          <a:lstStyle>
            <a:lvl1pPr algn="ctr" defTabSz="457200" rtl="0" eaLnBrk="1" latinLnBrk="0" hangingPunct="1">
              <a:spcBef>
                <a:spcPct val="0"/>
              </a:spcBef>
              <a:buNone/>
              <a:defRPr sz="2400" b="1" kern="1200" spc="300">
                <a:solidFill>
                  <a:schemeClr val="tx1"/>
                </a:solidFill>
                <a:latin typeface="+mj-lt"/>
                <a:ea typeface="+mj-ea"/>
                <a:cs typeface="+mj-cs"/>
              </a:defRPr>
            </a:lvl1pPr>
          </a:lstStyle>
          <a:p>
            <a:pPr algn="l"/>
            <a:r>
              <a:rPr lang="es-ES_tradnl" sz="3150" b="0" dirty="0">
                <a:solidFill>
                  <a:srgbClr val="000000"/>
                </a:solidFill>
              </a:rPr>
              <a:t>ASESORIA CONTABLE, LABORAL TRIBUTARIA , NIIF, AUDITORIA Y REVISORIA FISCAL</a:t>
            </a:r>
            <a:endParaRPr lang="es-ES" sz="3150" b="0" dirty="0">
              <a:solidFill>
                <a:srgbClr val="000000"/>
              </a:solidFill>
            </a:endParaRPr>
          </a:p>
        </p:txBody>
      </p:sp>
      <p:cxnSp>
        <p:nvCxnSpPr>
          <p:cNvPr id="8" name="Conector recto 7"/>
          <p:cNvCxnSpPr/>
          <p:nvPr/>
        </p:nvCxnSpPr>
        <p:spPr>
          <a:xfrm>
            <a:off x="15223980" y="5862473"/>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1266" name="Rectangle 1"/>
          <p:cNvSpPr>
            <a:spLocks noChangeArrowheads="1"/>
          </p:cNvSpPr>
          <p:nvPr/>
        </p:nvSpPr>
        <p:spPr bwMode="auto">
          <a:xfrm>
            <a:off x="18784132" y="4032598"/>
            <a:ext cx="12971621" cy="1643527"/>
          </a:xfrm>
          <a:prstGeom prst="rect">
            <a:avLst/>
          </a:prstGeom>
          <a:solidFill>
            <a:srgbClr val="FFFFFF">
              <a:alpha val="60392"/>
            </a:srgbClr>
          </a:solidFill>
          <a:ln>
            <a:noFill/>
          </a:ln>
        </p:spPr>
        <p:txBody>
          <a:bodyPr wrap="square" anchor="ctr">
            <a:spAutoFit/>
          </a:bodyPr>
          <a:lstStyle/>
          <a:p>
            <a:pPr>
              <a:tabLst>
                <a:tab pos="17582198" algn="r"/>
                <a:tab pos="18712339" algn="r"/>
                <a:tab pos="22117766" algn="l"/>
              </a:tabLst>
              <a:defRPr/>
            </a:pPr>
            <a:r>
              <a:rPr lang="es-CO" sz="10080" dirty="0">
                <a:solidFill>
                  <a:schemeClr val="accent1">
                    <a:lumMod val="60000"/>
                    <a:lumOff val="40000"/>
                  </a:schemeClr>
                </a:solidFill>
                <a:latin typeface="News Gothic MT"/>
                <a:cs typeface="News Gothic MT"/>
              </a:rPr>
              <a:t>Quienes Somos</a:t>
            </a:r>
          </a:p>
        </p:txBody>
      </p:sp>
    </p:spTree>
  </p:cSld>
  <p:clrMapOvr>
    <a:masterClrMapping/>
  </p:clrMapOvr>
  <p:transition spd="slow">
    <p:split orient="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14 Rectángulo redondeado"/>
          <p:cNvSpPr/>
          <p:nvPr/>
        </p:nvSpPr>
        <p:spPr>
          <a:xfrm>
            <a:off x="25234145" y="18547048"/>
            <a:ext cx="6737632" cy="2767470"/>
          </a:xfrm>
          <a:prstGeom prst="roundRect">
            <a:avLst/>
          </a:prstGeom>
          <a:ln>
            <a:solidFill>
              <a:schemeClr val="bg1"/>
            </a:solidFill>
          </a:ln>
          <a:scene3d>
            <a:camera prst="orthographicFront"/>
            <a:lightRig rig="threePt" dir="t"/>
          </a:scene3d>
          <a:sp3d>
            <a:bevelT w="165100" prst="coolSlant"/>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4000" dirty="0">
              <a:solidFill>
                <a:schemeClr val="tx1"/>
              </a:solidFill>
            </a:endParaRPr>
          </a:p>
        </p:txBody>
      </p:sp>
      <p:sp>
        <p:nvSpPr>
          <p:cNvPr id="45" name="15 Rectángulo redondeado"/>
          <p:cNvSpPr/>
          <p:nvPr/>
        </p:nvSpPr>
        <p:spPr>
          <a:xfrm>
            <a:off x="25539089" y="20074240"/>
            <a:ext cx="1012208" cy="391122"/>
          </a:xfrm>
          <a:prstGeom prst="roundRect">
            <a:avLst>
              <a:gd name="adj" fmla="val 50000"/>
            </a:avLst>
          </a:prstGeom>
          <a:gradFill>
            <a:gsLst>
              <a:gs pos="0">
                <a:srgbClr val="FD7979"/>
              </a:gs>
              <a:gs pos="100000">
                <a:srgbClr val="6E1010"/>
              </a:gs>
            </a:gsLst>
          </a:gradFill>
          <a:ln>
            <a:noFill/>
          </a:ln>
          <a:effectLst>
            <a:outerShdw blurRad="50800" dist="38100" dir="5400000" algn="t"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tx1"/>
              </a:solidFill>
            </a:endParaRPr>
          </a:p>
        </p:txBody>
      </p:sp>
      <p:sp>
        <p:nvSpPr>
          <p:cNvPr id="46" name="16 Rectángulo redondeado"/>
          <p:cNvSpPr/>
          <p:nvPr/>
        </p:nvSpPr>
        <p:spPr>
          <a:xfrm>
            <a:off x="25539089" y="20666446"/>
            <a:ext cx="1012208" cy="401695"/>
          </a:xfrm>
          <a:prstGeom prst="roundRect">
            <a:avLst>
              <a:gd name="adj" fmla="val 5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4000" b="1" dirty="0">
              <a:solidFill>
                <a:schemeClr val="tx1"/>
              </a:solidFill>
            </a:endParaRPr>
          </a:p>
        </p:txBody>
      </p:sp>
      <p:sp>
        <p:nvSpPr>
          <p:cNvPr id="47" name="17 Rectángulo redondeado"/>
          <p:cNvSpPr/>
          <p:nvPr/>
        </p:nvSpPr>
        <p:spPr>
          <a:xfrm>
            <a:off x="25539089" y="18749414"/>
            <a:ext cx="1012208" cy="39112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00" b="1" dirty="0">
              <a:ln w="0"/>
              <a:solidFill>
                <a:schemeClr val="tx1"/>
              </a:solidFill>
              <a:effectLst>
                <a:outerShdw blurRad="38100" dist="19050" dir="2700000" algn="tl" rotWithShape="0">
                  <a:schemeClr val="dk1">
                    <a:alpha val="40000"/>
                  </a:schemeClr>
                </a:outerShdw>
              </a:effectLst>
            </a:endParaRPr>
          </a:p>
        </p:txBody>
      </p:sp>
      <p:sp>
        <p:nvSpPr>
          <p:cNvPr id="48" name="18 CuadroTexto"/>
          <p:cNvSpPr txBox="1"/>
          <p:nvPr/>
        </p:nvSpPr>
        <p:spPr>
          <a:xfrm>
            <a:off x="26641275" y="18802777"/>
            <a:ext cx="2926955" cy="400110"/>
          </a:xfrm>
          <a:prstGeom prst="rect">
            <a:avLst/>
          </a:prstGeom>
          <a:noFill/>
        </p:spPr>
        <p:txBody>
          <a:bodyPr wrap="none" rtlCol="0">
            <a:spAutoFit/>
          </a:bodyPr>
          <a:lstStyle/>
          <a:p>
            <a:r>
              <a:rPr lang="en-US" sz="2000" b="1" dirty="0">
                <a:solidFill>
                  <a:schemeClr val="bg1"/>
                </a:solidFill>
              </a:rPr>
              <a:t>PROCESOS ESTRATEGICOS</a:t>
            </a:r>
          </a:p>
        </p:txBody>
      </p:sp>
      <p:sp>
        <p:nvSpPr>
          <p:cNvPr id="49" name="19 CuadroTexto"/>
          <p:cNvSpPr txBox="1"/>
          <p:nvPr/>
        </p:nvSpPr>
        <p:spPr>
          <a:xfrm>
            <a:off x="26641275" y="19434646"/>
            <a:ext cx="2703497" cy="400110"/>
          </a:xfrm>
          <a:prstGeom prst="rect">
            <a:avLst/>
          </a:prstGeom>
          <a:noFill/>
        </p:spPr>
        <p:txBody>
          <a:bodyPr wrap="none" rtlCol="0">
            <a:spAutoFit/>
          </a:bodyPr>
          <a:lstStyle/>
          <a:p>
            <a:r>
              <a:rPr lang="en-US" sz="2000" b="1" dirty="0">
                <a:solidFill>
                  <a:schemeClr val="bg1"/>
                </a:solidFill>
              </a:rPr>
              <a:t>PROCESOS MISIONALES</a:t>
            </a:r>
          </a:p>
        </p:txBody>
      </p:sp>
      <p:sp>
        <p:nvSpPr>
          <p:cNvPr id="51" name="20 CuadroTexto"/>
          <p:cNvSpPr txBox="1"/>
          <p:nvPr/>
        </p:nvSpPr>
        <p:spPr>
          <a:xfrm>
            <a:off x="26641275" y="20066515"/>
            <a:ext cx="2524730" cy="400110"/>
          </a:xfrm>
          <a:prstGeom prst="rect">
            <a:avLst/>
          </a:prstGeom>
          <a:noFill/>
        </p:spPr>
        <p:txBody>
          <a:bodyPr wrap="none" rtlCol="0">
            <a:spAutoFit/>
          </a:bodyPr>
          <a:lstStyle/>
          <a:p>
            <a:r>
              <a:rPr lang="en-US" sz="2000" b="1" dirty="0">
                <a:solidFill>
                  <a:schemeClr val="bg1"/>
                </a:solidFill>
              </a:rPr>
              <a:t>PROCESOS  DE APOYO</a:t>
            </a:r>
          </a:p>
        </p:txBody>
      </p:sp>
      <p:sp>
        <p:nvSpPr>
          <p:cNvPr id="52" name="21 CuadroTexto"/>
          <p:cNvSpPr txBox="1"/>
          <p:nvPr/>
        </p:nvSpPr>
        <p:spPr>
          <a:xfrm>
            <a:off x="26641275" y="20698384"/>
            <a:ext cx="5147371" cy="400110"/>
          </a:xfrm>
          <a:prstGeom prst="rect">
            <a:avLst/>
          </a:prstGeom>
          <a:noFill/>
        </p:spPr>
        <p:txBody>
          <a:bodyPr wrap="none" rtlCol="0">
            <a:spAutoFit/>
          </a:bodyPr>
          <a:lstStyle/>
          <a:p>
            <a:r>
              <a:rPr lang="en-US" sz="2000" b="1" dirty="0">
                <a:solidFill>
                  <a:schemeClr val="bg1"/>
                </a:solidFill>
              </a:rPr>
              <a:t>PROCESOS  DE MEDICION, ANALISIS Y MEJORA</a:t>
            </a:r>
          </a:p>
        </p:txBody>
      </p:sp>
      <p:sp>
        <p:nvSpPr>
          <p:cNvPr id="53" name="49 Rectángulo redondeado"/>
          <p:cNvSpPr/>
          <p:nvPr/>
        </p:nvSpPr>
        <p:spPr>
          <a:xfrm>
            <a:off x="25539089" y="19411827"/>
            <a:ext cx="1012208" cy="391122"/>
          </a:xfrm>
          <a:prstGeom prst="roundRect">
            <a:avLst>
              <a:gd name="adj" fmla="val 50000"/>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4000" b="1" dirty="0">
              <a:solidFill>
                <a:schemeClr val="tx1"/>
              </a:solidFill>
            </a:endParaRPr>
          </a:p>
        </p:txBody>
      </p:sp>
      <p:sp>
        <p:nvSpPr>
          <p:cNvPr id="54" name="2 Rectángulo redondeado"/>
          <p:cNvSpPr/>
          <p:nvPr/>
        </p:nvSpPr>
        <p:spPr>
          <a:xfrm>
            <a:off x="19504404" y="5293402"/>
            <a:ext cx="4146117" cy="1758115"/>
          </a:xfrm>
          <a:prstGeom prst="roundRect">
            <a:avLst>
              <a:gd name="adj" fmla="val 3238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4000" b="1" dirty="0">
                <a:ln w="0"/>
                <a:solidFill>
                  <a:schemeClr val="tx1"/>
                </a:solidFill>
                <a:effectLst>
                  <a:outerShdw blurRad="38100" dist="19050" dir="2700000" algn="tl" rotWithShape="0">
                    <a:schemeClr val="dk1">
                      <a:alpha val="40000"/>
                    </a:schemeClr>
                  </a:outerShdw>
                </a:effectLst>
              </a:rPr>
              <a:t>GESTIÓN</a:t>
            </a:r>
          </a:p>
          <a:p>
            <a:pPr algn="ctr"/>
            <a:r>
              <a:rPr lang="es-CO" sz="4000" b="1" dirty="0">
                <a:ln w="0"/>
                <a:solidFill>
                  <a:schemeClr val="tx1"/>
                </a:solidFill>
                <a:effectLst>
                  <a:outerShdw blurRad="38100" dist="19050" dir="2700000" algn="tl" rotWithShape="0">
                    <a:schemeClr val="dk1">
                      <a:alpha val="40000"/>
                    </a:schemeClr>
                  </a:outerShdw>
                </a:effectLst>
              </a:rPr>
              <a:t>GERENCIAL</a:t>
            </a:r>
            <a:endParaRPr lang="en-US" sz="4000" b="1" dirty="0">
              <a:ln w="0"/>
              <a:solidFill>
                <a:schemeClr val="tx1"/>
              </a:solidFill>
              <a:effectLst>
                <a:outerShdw blurRad="38100" dist="19050" dir="2700000" algn="tl" rotWithShape="0">
                  <a:schemeClr val="dk1">
                    <a:alpha val="40000"/>
                  </a:schemeClr>
                </a:outerShdw>
              </a:effectLst>
            </a:endParaRPr>
          </a:p>
        </p:txBody>
      </p:sp>
      <p:cxnSp>
        <p:nvCxnSpPr>
          <p:cNvPr id="55" name="108 Forma"/>
          <p:cNvCxnSpPr>
            <a:endCxn id="54" idx="1"/>
          </p:cNvCxnSpPr>
          <p:nvPr/>
        </p:nvCxnSpPr>
        <p:spPr>
          <a:xfrm flipV="1">
            <a:off x="17734837" y="6172460"/>
            <a:ext cx="1769567" cy="2258"/>
          </a:xfrm>
          <a:prstGeom prst="bentConnector3">
            <a:avLst>
              <a:gd name="adj1" fmla="val 50000"/>
            </a:avLst>
          </a:prstGeom>
          <a:ln w="76200">
            <a:solidFill>
              <a:schemeClr val="accent2">
                <a:lumMod val="75000"/>
              </a:schemeClr>
            </a:solidFill>
            <a:headEnd type="oval" w="med" len="med"/>
            <a:tailEnd type="triangle" w="med" len="med"/>
          </a:ln>
          <a:effectLst>
            <a:glow>
              <a:schemeClr val="accent1">
                <a:alpha val="40000"/>
              </a:schemeClr>
            </a:glow>
            <a:outerShdw blurRad="50800" dist="25400" dir="5400000" rotWithShape="0">
              <a:srgbClr val="000000">
                <a:alpha val="38000"/>
              </a:srgbClr>
            </a:outerShdw>
            <a:softEdge rad="0"/>
          </a:effectLst>
        </p:spPr>
        <p:style>
          <a:lnRef idx="3">
            <a:schemeClr val="accent4"/>
          </a:lnRef>
          <a:fillRef idx="0">
            <a:schemeClr val="accent4"/>
          </a:fillRef>
          <a:effectRef idx="2">
            <a:schemeClr val="accent4"/>
          </a:effectRef>
          <a:fontRef idx="minor">
            <a:schemeClr val="tx1"/>
          </a:fontRef>
        </p:style>
      </p:cxnSp>
      <p:sp>
        <p:nvSpPr>
          <p:cNvPr id="57" name="11 Rectángulo redondeado"/>
          <p:cNvSpPr/>
          <p:nvPr/>
        </p:nvSpPr>
        <p:spPr>
          <a:xfrm>
            <a:off x="5612540" y="8373534"/>
            <a:ext cx="4463755" cy="1762690"/>
          </a:xfrm>
          <a:prstGeom prst="roundRect">
            <a:avLst>
              <a:gd name="adj" fmla="val 33334"/>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s-CO" sz="4000" b="1" dirty="0">
              <a:solidFill>
                <a:sysClr val="windowText" lastClr="000000"/>
              </a:solidFill>
            </a:endParaRPr>
          </a:p>
          <a:p>
            <a:pPr algn="ctr"/>
            <a:r>
              <a:rPr lang="es-CO" sz="4000" b="1" dirty="0">
                <a:ln w="0"/>
                <a:solidFill>
                  <a:schemeClr val="tx1"/>
                </a:solidFill>
                <a:effectLst>
                  <a:outerShdw blurRad="38100" dist="19050" dir="2700000" algn="tl" rotWithShape="0">
                    <a:schemeClr val="dk1">
                      <a:alpha val="40000"/>
                    </a:schemeClr>
                  </a:outerShdw>
                </a:effectLst>
              </a:rPr>
              <a:t>GESTIÓN DE CALIDAD NICC</a:t>
            </a:r>
          </a:p>
          <a:p>
            <a:pPr algn="ctr"/>
            <a:endParaRPr lang="en-US" sz="4000" dirty="0">
              <a:solidFill>
                <a:sysClr val="windowText" lastClr="000000"/>
              </a:solidFill>
            </a:endParaRPr>
          </a:p>
        </p:txBody>
      </p:sp>
      <p:sp>
        <p:nvSpPr>
          <p:cNvPr id="58" name="22 Rectángulo redondeado"/>
          <p:cNvSpPr/>
          <p:nvPr/>
        </p:nvSpPr>
        <p:spPr>
          <a:xfrm>
            <a:off x="2067024" y="8452898"/>
            <a:ext cx="1771364" cy="9285758"/>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sz="16600" dirty="0"/>
          </a:p>
        </p:txBody>
      </p:sp>
      <p:sp>
        <p:nvSpPr>
          <p:cNvPr id="59" name="23 Rectángulo redondeado"/>
          <p:cNvSpPr/>
          <p:nvPr/>
        </p:nvSpPr>
        <p:spPr>
          <a:xfrm>
            <a:off x="28995600" y="8063051"/>
            <a:ext cx="1771364" cy="9841517"/>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sz="16600" dirty="0"/>
          </a:p>
        </p:txBody>
      </p:sp>
      <p:sp>
        <p:nvSpPr>
          <p:cNvPr id="60" name="24 CuadroTexto"/>
          <p:cNvSpPr txBox="1"/>
          <p:nvPr/>
        </p:nvSpPr>
        <p:spPr>
          <a:xfrm rot="16200000">
            <a:off x="-872712" y="12658666"/>
            <a:ext cx="7714291" cy="923330"/>
          </a:xfrm>
          <a:prstGeom prst="rect">
            <a:avLst/>
          </a:prstGeom>
          <a:noFill/>
        </p:spPr>
        <p:txBody>
          <a:bodyPr wrap="none" rtlCol="0">
            <a:spAutoFit/>
          </a:bodyPr>
          <a:lstStyle/>
          <a:p>
            <a:r>
              <a:rPr lang="es-CO" sz="5400" dirty="0">
                <a:ln w="18415" cmpd="sng">
                  <a:solidFill>
                    <a:srgbClr val="FFFFFF"/>
                  </a:solidFill>
                  <a:prstDash val="solid"/>
                </a:ln>
                <a:solidFill>
                  <a:srgbClr val="FFFFFF"/>
                </a:solidFill>
                <a:effectLst>
                  <a:outerShdw blurRad="63500" dir="3600000" algn="tl" rotWithShape="0">
                    <a:srgbClr val="000000">
                      <a:alpha val="70000"/>
                    </a:srgbClr>
                  </a:outerShdw>
                </a:effectLst>
              </a:rPr>
              <a:t>NECESIDADES DEL CLIENTE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1" name="25 CuadroTexto"/>
          <p:cNvSpPr txBox="1"/>
          <p:nvPr/>
        </p:nvSpPr>
        <p:spPr>
          <a:xfrm rot="5400000">
            <a:off x="25996172" y="12606037"/>
            <a:ext cx="7833683" cy="923330"/>
          </a:xfrm>
          <a:prstGeom prst="rect">
            <a:avLst/>
          </a:prstGeom>
          <a:noFill/>
        </p:spPr>
        <p:txBody>
          <a:bodyPr wrap="none" rtlCol="0">
            <a:spAutoFit/>
          </a:bodyPr>
          <a:lstStyle/>
          <a:p>
            <a:r>
              <a:rPr lang="es-CO" sz="5400" dirty="0">
                <a:ln w="18415" cmpd="sng">
                  <a:solidFill>
                    <a:srgbClr val="FFFFFF"/>
                  </a:solidFill>
                  <a:prstDash val="solid"/>
                </a:ln>
                <a:solidFill>
                  <a:srgbClr val="FFFFFF"/>
                </a:solidFill>
                <a:effectLst>
                  <a:outerShdw blurRad="63500" dir="3600000" algn="tl" rotWithShape="0">
                    <a:srgbClr val="000000">
                      <a:alpha val="70000"/>
                    </a:srgbClr>
                  </a:outerShdw>
                </a:effectLst>
              </a:rPr>
              <a:t>SATISFACCION DEL CLIENTE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2" name="26 Rectángulo redondeado"/>
          <p:cNvSpPr/>
          <p:nvPr/>
        </p:nvSpPr>
        <p:spPr>
          <a:xfrm>
            <a:off x="20792549" y="15559051"/>
            <a:ext cx="5253319" cy="2695179"/>
          </a:xfrm>
          <a:prstGeom prst="roundRect">
            <a:avLst>
              <a:gd name="adj" fmla="val 22018"/>
            </a:avLst>
          </a:prstGeom>
          <a:gradFill>
            <a:gsLst>
              <a:gs pos="0">
                <a:srgbClr val="FD7979"/>
              </a:gs>
              <a:gs pos="100000">
                <a:srgbClr val="6E1010"/>
              </a:gs>
            </a:gsLst>
          </a:gradFill>
          <a:ln>
            <a:noFill/>
          </a:ln>
          <a:effectLst>
            <a:outerShdw blurRad="50800" dist="38100" dir="5400000" algn="t"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CO" sz="4000" b="1" dirty="0">
                <a:solidFill>
                  <a:schemeClr val="bg1"/>
                </a:solidFill>
              </a:rPr>
              <a:t>GESTIÓN DE ADMINISTRATIVA Y FINANCIERA</a:t>
            </a:r>
          </a:p>
        </p:txBody>
      </p:sp>
      <p:cxnSp>
        <p:nvCxnSpPr>
          <p:cNvPr id="63" name="17 Forma"/>
          <p:cNvCxnSpPr>
            <a:stCxn id="68" idx="1"/>
          </p:cNvCxnSpPr>
          <p:nvPr/>
        </p:nvCxnSpPr>
        <p:spPr>
          <a:xfrm rot="10800000">
            <a:off x="7530308" y="10136225"/>
            <a:ext cx="1118143" cy="2888598"/>
          </a:xfrm>
          <a:prstGeom prst="bentConnector2">
            <a:avLst/>
          </a:prstGeom>
          <a:ln w="76200">
            <a:headEnd type="oval"/>
            <a:tailEnd type="triangle"/>
          </a:ln>
        </p:spPr>
        <p:style>
          <a:lnRef idx="1">
            <a:schemeClr val="accent4"/>
          </a:lnRef>
          <a:fillRef idx="0">
            <a:schemeClr val="accent4"/>
          </a:fillRef>
          <a:effectRef idx="0">
            <a:schemeClr val="accent4"/>
          </a:effectRef>
          <a:fontRef idx="minor">
            <a:schemeClr val="tx1"/>
          </a:fontRef>
        </p:style>
      </p:cxnSp>
      <p:cxnSp>
        <p:nvCxnSpPr>
          <p:cNvPr id="64" name="108 Forma"/>
          <p:cNvCxnSpPr>
            <a:stCxn id="71" idx="3"/>
            <a:endCxn id="62" idx="1"/>
          </p:cNvCxnSpPr>
          <p:nvPr/>
        </p:nvCxnSpPr>
        <p:spPr>
          <a:xfrm flipV="1">
            <a:off x="18362265" y="16906641"/>
            <a:ext cx="2430284" cy="2811616"/>
          </a:xfrm>
          <a:prstGeom prst="bentConnector3">
            <a:avLst>
              <a:gd name="adj1" fmla="val 50000"/>
            </a:avLst>
          </a:prstGeom>
          <a:ln w="76200">
            <a:solidFill>
              <a:srgbClr val="FF0000"/>
            </a:solidFill>
            <a:headEnd type="oval"/>
            <a:tailEnd type="triangle"/>
          </a:ln>
          <a:effectLst>
            <a:outerShdw blurRad="50800" dist="25400" dir="5400000" rotWithShape="0">
              <a:srgbClr val="FA100A">
                <a:alpha val="38000"/>
              </a:srgbClr>
            </a:outerShdw>
          </a:effectLst>
        </p:spPr>
        <p:style>
          <a:lnRef idx="3">
            <a:schemeClr val="accent2"/>
          </a:lnRef>
          <a:fillRef idx="0">
            <a:schemeClr val="accent2"/>
          </a:fillRef>
          <a:effectRef idx="2">
            <a:schemeClr val="accent2"/>
          </a:effectRef>
          <a:fontRef idx="minor">
            <a:schemeClr val="tx1"/>
          </a:fontRef>
        </p:style>
      </p:cxnSp>
      <p:cxnSp>
        <p:nvCxnSpPr>
          <p:cNvPr id="65" name="108 Forma"/>
          <p:cNvCxnSpPr>
            <a:cxnSpLocks/>
            <a:endCxn id="67" idx="2"/>
          </p:cNvCxnSpPr>
          <p:nvPr/>
        </p:nvCxnSpPr>
        <p:spPr>
          <a:xfrm flipV="1">
            <a:off x="19679089" y="11848541"/>
            <a:ext cx="4426907" cy="793846"/>
          </a:xfrm>
          <a:prstGeom prst="bentConnector2">
            <a:avLst/>
          </a:prstGeom>
          <a:ln w="76200">
            <a:headEnd type="oval"/>
            <a:tailEnd type="triangle"/>
          </a:ln>
        </p:spPr>
        <p:style>
          <a:lnRef idx="3">
            <a:schemeClr val="accent5"/>
          </a:lnRef>
          <a:fillRef idx="0">
            <a:schemeClr val="accent5"/>
          </a:fillRef>
          <a:effectRef idx="2">
            <a:schemeClr val="accent5"/>
          </a:effectRef>
          <a:fontRef idx="minor">
            <a:schemeClr val="tx1"/>
          </a:fontRef>
        </p:style>
      </p:cxnSp>
      <p:sp>
        <p:nvSpPr>
          <p:cNvPr id="67" name="88 Rectángulo redondeado"/>
          <p:cNvSpPr/>
          <p:nvPr/>
        </p:nvSpPr>
        <p:spPr>
          <a:xfrm>
            <a:off x="21479336" y="10184205"/>
            <a:ext cx="5253319" cy="1664336"/>
          </a:xfrm>
          <a:prstGeom prst="roundRect">
            <a:avLst>
              <a:gd name="adj" fmla="val 30452"/>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CO" sz="4000" b="1" dirty="0">
                <a:solidFill>
                  <a:sysClr val="windowText" lastClr="000000"/>
                </a:solidFill>
              </a:rPr>
              <a:t>GESTIÓN DE OPERACIONES</a:t>
            </a:r>
          </a:p>
        </p:txBody>
      </p:sp>
      <p:pic>
        <p:nvPicPr>
          <p:cNvPr id="68" name="Picture 6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48450" y="11523407"/>
            <a:ext cx="2284276" cy="3002831"/>
          </a:xfrm>
          <a:prstGeom prst="rect">
            <a:avLst/>
          </a:prstGeom>
        </p:spPr>
      </p:pic>
      <p:pic>
        <p:nvPicPr>
          <p:cNvPr id="69" name="Picture 68"/>
          <p:cNvPicPr>
            <a:picLocks noChangeAspect="1"/>
          </p:cNvPicPr>
          <p:nvPr/>
        </p:nvPicPr>
        <p:blipFill rotWithShape="1">
          <a:blip r:embed="rId3" cstate="print">
            <a:extLst>
              <a:ext uri="{28A0092B-C50C-407E-A947-70E740481C1C}">
                <a14:useLocalDpi xmlns:a14="http://schemas.microsoft.com/office/drawing/2010/main" val="0"/>
              </a:ext>
            </a:extLst>
          </a:blip>
          <a:srcRect r="15629" b="14827"/>
          <a:stretch/>
        </p:blipFill>
        <p:spPr>
          <a:xfrm rot="2205244" flipH="1">
            <a:off x="16238121" y="3921997"/>
            <a:ext cx="1790144" cy="3160492"/>
          </a:xfrm>
          <a:prstGeom prst="rect">
            <a:avLst/>
          </a:prstGeom>
        </p:spPr>
      </p:pic>
      <p:pic>
        <p:nvPicPr>
          <p:cNvPr id="71" name="Picture 7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05565" y="18121995"/>
            <a:ext cx="3756700" cy="3192523"/>
          </a:xfrm>
          <a:prstGeom prst="rect">
            <a:avLst/>
          </a:prstGeom>
        </p:spPr>
      </p:pic>
      <p:sp>
        <p:nvSpPr>
          <p:cNvPr id="74" name="26 Rectángulo redondeado"/>
          <p:cNvSpPr/>
          <p:nvPr/>
        </p:nvSpPr>
        <p:spPr>
          <a:xfrm>
            <a:off x="6445002" y="15492400"/>
            <a:ext cx="4799328" cy="2828480"/>
          </a:xfrm>
          <a:prstGeom prst="roundRect">
            <a:avLst>
              <a:gd name="adj" fmla="val 22379"/>
            </a:avLst>
          </a:prstGeom>
          <a:gradFill>
            <a:gsLst>
              <a:gs pos="0">
                <a:srgbClr val="FD7979"/>
              </a:gs>
              <a:gs pos="100000">
                <a:srgbClr val="6E1010"/>
              </a:gs>
            </a:gsLst>
          </a:gradFill>
          <a:ln>
            <a:noFill/>
          </a:ln>
          <a:effectLst>
            <a:outerShdw blurRad="50800" dist="38100" dir="5400000" algn="t"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CO" sz="4000" b="1" dirty="0">
                <a:solidFill>
                  <a:schemeClr val="bg1"/>
                </a:solidFill>
              </a:rPr>
              <a:t>GESTIÓN DE RECURSOS HUMANOS</a:t>
            </a:r>
          </a:p>
        </p:txBody>
      </p:sp>
      <p:cxnSp>
        <p:nvCxnSpPr>
          <p:cNvPr id="75" name="108 Forma"/>
          <p:cNvCxnSpPr>
            <a:stCxn id="71" idx="1"/>
            <a:endCxn id="74" idx="3"/>
          </p:cNvCxnSpPr>
          <p:nvPr/>
        </p:nvCxnSpPr>
        <p:spPr>
          <a:xfrm rot="10800000">
            <a:off x="11244331" y="16906641"/>
            <a:ext cx="3361235" cy="2811617"/>
          </a:xfrm>
          <a:prstGeom prst="bentConnector3">
            <a:avLst>
              <a:gd name="adj1" fmla="val 50000"/>
            </a:avLst>
          </a:prstGeom>
          <a:ln w="76200">
            <a:solidFill>
              <a:srgbClr val="FF0000"/>
            </a:solidFill>
            <a:headEnd type="oval"/>
            <a:tailEnd type="triangle"/>
          </a:ln>
          <a:effectLst>
            <a:outerShdw blurRad="50800" dist="25400" dir="5400000" rotWithShape="0">
              <a:srgbClr val="FA100A">
                <a:alpha val="38000"/>
              </a:srgbClr>
            </a:outerShdw>
          </a:effectLst>
        </p:spPr>
        <p:style>
          <a:lnRef idx="3">
            <a:schemeClr val="accent2"/>
          </a:lnRef>
          <a:fillRef idx="0">
            <a:schemeClr val="accent2"/>
          </a:fillRef>
          <a:effectRef idx="2">
            <a:schemeClr val="accent2"/>
          </a:effectRef>
          <a:fontRef idx="minor">
            <a:schemeClr val="tx1"/>
          </a:fontRef>
        </p:style>
      </p:cxnSp>
      <p:pic>
        <p:nvPicPr>
          <p:cNvPr id="95" name="Picture 9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032673" y="11583829"/>
            <a:ext cx="1839012" cy="2903896"/>
          </a:xfrm>
          <a:prstGeom prst="rect">
            <a:avLst/>
          </a:prstGeom>
        </p:spPr>
      </p:pic>
      <p:pic>
        <p:nvPicPr>
          <p:cNvPr id="96" name="Picture 9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7022850" y="11677979"/>
            <a:ext cx="1839012" cy="2903896"/>
          </a:xfrm>
          <a:prstGeom prst="rect">
            <a:avLst/>
          </a:prstGeom>
        </p:spPr>
      </p:pic>
      <p:pic>
        <p:nvPicPr>
          <p:cNvPr id="99" name="Picture 98"/>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rot="2920347">
            <a:off x="18519549" y="8649241"/>
            <a:ext cx="1777007" cy="794404"/>
          </a:xfrm>
          <a:prstGeom prst="rect">
            <a:avLst/>
          </a:prstGeom>
        </p:spPr>
      </p:pic>
      <p:pic>
        <p:nvPicPr>
          <p:cNvPr id="100" name="Picture 99"/>
          <p:cNvPicPr>
            <a:picLocks noChangeAspect="1"/>
          </p:cNvPicPr>
          <p:nvPr/>
        </p:nvPicPr>
        <p:blipFill>
          <a:blip r:embed="rId6" cstate="print">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rot="10494524">
            <a:off x="15529969" y="17278408"/>
            <a:ext cx="1777007" cy="794404"/>
          </a:xfrm>
          <a:prstGeom prst="rect">
            <a:avLst/>
          </a:prstGeom>
        </p:spPr>
      </p:pic>
      <p:pic>
        <p:nvPicPr>
          <p:cNvPr id="101" name="Picture 10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rot="19716019">
            <a:off x="12342904" y="8467797"/>
            <a:ext cx="1777007" cy="794404"/>
          </a:xfrm>
          <a:prstGeom prst="rect">
            <a:avLst/>
          </a:prstGeom>
        </p:spPr>
      </p:pic>
      <p:sp>
        <p:nvSpPr>
          <p:cNvPr id="36" name="88 Rectángulo redondeado">
            <a:extLst>
              <a:ext uri="{FF2B5EF4-FFF2-40B4-BE49-F238E27FC236}">
                <a16:creationId xmlns:a16="http://schemas.microsoft.com/office/drawing/2014/main" id="{7AE49E93-B49B-431A-B87E-14166B4E62CC}"/>
              </a:ext>
            </a:extLst>
          </p:cNvPr>
          <p:cNvSpPr/>
          <p:nvPr/>
        </p:nvSpPr>
        <p:spPr>
          <a:xfrm>
            <a:off x="21461874" y="8303845"/>
            <a:ext cx="5253319" cy="1664336"/>
          </a:xfrm>
          <a:prstGeom prst="roundRect">
            <a:avLst>
              <a:gd name="adj" fmla="val 30452"/>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CO" sz="4000" b="1" dirty="0">
                <a:solidFill>
                  <a:sysClr val="windowText" lastClr="000000"/>
                </a:solidFill>
              </a:rPr>
              <a:t>GESTIÓN</a:t>
            </a:r>
          </a:p>
          <a:p>
            <a:pPr algn="ctr"/>
            <a:r>
              <a:rPr lang="es-CO" sz="4000" b="1" dirty="0">
                <a:solidFill>
                  <a:sysClr val="windowText" lastClr="000000"/>
                </a:solidFill>
              </a:rPr>
              <a:t>COMERCIAL</a:t>
            </a:r>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331382" y="9454525"/>
            <a:ext cx="6375724" cy="6375724"/>
          </a:xfrm>
          <a:prstGeom prst="rect">
            <a:avLst/>
          </a:prstGeom>
        </p:spPr>
      </p:pic>
      <p:sp>
        <p:nvSpPr>
          <p:cNvPr id="37" name="Rectangle 1">
            <a:extLst>
              <a:ext uri="{FF2B5EF4-FFF2-40B4-BE49-F238E27FC236}">
                <a16:creationId xmlns:a16="http://schemas.microsoft.com/office/drawing/2014/main" id="{FF4C8B55-80B7-4449-B2C2-5FB1208B59E2}"/>
              </a:ext>
            </a:extLst>
          </p:cNvPr>
          <p:cNvSpPr>
            <a:spLocks noChangeArrowheads="1"/>
          </p:cNvSpPr>
          <p:nvPr/>
        </p:nvSpPr>
        <p:spPr bwMode="auto">
          <a:xfrm>
            <a:off x="16202025" y="2160390"/>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Mapa</a:t>
            </a:r>
            <a:r>
              <a:rPr lang="en-US" sz="10080" dirty="0">
                <a:solidFill>
                  <a:schemeClr val="accent1">
                    <a:lumMod val="60000"/>
                    <a:lumOff val="40000"/>
                  </a:schemeClr>
                </a:solidFill>
                <a:latin typeface="News Gothic MT"/>
                <a:cs typeface="News Gothic MT"/>
              </a:rPr>
              <a:t> de </a:t>
            </a:r>
            <a:r>
              <a:rPr lang="en-US" sz="10080" dirty="0" err="1">
                <a:solidFill>
                  <a:schemeClr val="accent1">
                    <a:lumMod val="60000"/>
                    <a:lumOff val="40000"/>
                  </a:schemeClr>
                </a:solidFill>
                <a:latin typeface="News Gothic MT"/>
                <a:cs typeface="News Gothic MT"/>
              </a:rPr>
              <a:t>Procesos</a:t>
            </a:r>
            <a:endParaRPr lang="en-US" sz="10080" dirty="0">
              <a:solidFill>
                <a:schemeClr val="accent1">
                  <a:lumMod val="60000"/>
                  <a:lumOff val="40000"/>
                </a:schemeClr>
              </a:solidFill>
              <a:latin typeface="News Gothic MT"/>
              <a:cs typeface="News Gothic MT"/>
            </a:endParaRPr>
          </a:p>
        </p:txBody>
      </p:sp>
      <p:cxnSp>
        <p:nvCxnSpPr>
          <p:cNvPr id="39" name="Conector recto 9">
            <a:extLst>
              <a:ext uri="{FF2B5EF4-FFF2-40B4-BE49-F238E27FC236}">
                <a16:creationId xmlns:a16="http://schemas.microsoft.com/office/drawing/2014/main" id="{FA676FCE-E9B6-43FB-B111-FDC1A070277D}"/>
              </a:ext>
            </a:extLst>
          </p:cNvPr>
          <p:cNvCxnSpPr/>
          <p:nvPr/>
        </p:nvCxnSpPr>
        <p:spPr>
          <a:xfrm>
            <a:off x="15648195" y="3811672"/>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1300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fade">
                                      <p:cBhvr>
                                        <p:cTn id="17" dur="1000"/>
                                        <p:tgtEl>
                                          <p:spTgt spid="95"/>
                                        </p:tgtEl>
                                      </p:cBhvr>
                                    </p:animEffect>
                                    <p:anim calcmode="lin" valueType="num">
                                      <p:cBhvr>
                                        <p:cTn id="18" dur="1000" fill="hold"/>
                                        <p:tgtEl>
                                          <p:spTgt spid="95"/>
                                        </p:tgtEl>
                                        <p:attrNameLst>
                                          <p:attrName>ppt_x</p:attrName>
                                        </p:attrNameLst>
                                      </p:cBhvr>
                                      <p:tavLst>
                                        <p:tav tm="0">
                                          <p:val>
                                            <p:strVal val="#ppt_x"/>
                                          </p:val>
                                        </p:tav>
                                        <p:tav tm="100000">
                                          <p:val>
                                            <p:strVal val="#ppt_x"/>
                                          </p:val>
                                        </p:tav>
                                      </p:tavLst>
                                    </p:anim>
                                    <p:anim calcmode="lin" valueType="num">
                                      <p:cBhvr>
                                        <p:cTn id="1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1000"/>
                                        <p:tgtEl>
                                          <p:spTgt spid="55"/>
                                        </p:tgtEl>
                                      </p:cBhvr>
                                    </p:animEffect>
                                    <p:anim calcmode="lin" valueType="num">
                                      <p:cBhvr>
                                        <p:cTn id="30" dur="1000" fill="hold"/>
                                        <p:tgtEl>
                                          <p:spTgt spid="55"/>
                                        </p:tgtEl>
                                        <p:attrNameLst>
                                          <p:attrName>ppt_x</p:attrName>
                                        </p:attrNameLst>
                                      </p:cBhvr>
                                      <p:tavLst>
                                        <p:tav tm="0">
                                          <p:val>
                                            <p:strVal val="#ppt_x"/>
                                          </p:val>
                                        </p:tav>
                                        <p:tav tm="100000">
                                          <p:val>
                                            <p:strVal val="#ppt_x"/>
                                          </p:val>
                                        </p:tav>
                                      </p:tavLst>
                                    </p:anim>
                                    <p:anim calcmode="lin" valueType="num">
                                      <p:cBhvr>
                                        <p:cTn id="31" dur="1000" fill="hold"/>
                                        <p:tgtEl>
                                          <p:spTgt spid="5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1000"/>
                                        <p:tgtEl>
                                          <p:spTgt spid="69"/>
                                        </p:tgtEl>
                                      </p:cBhvr>
                                    </p:animEffect>
                                    <p:anim calcmode="lin" valueType="num">
                                      <p:cBhvr>
                                        <p:cTn id="35" dur="1000" fill="hold"/>
                                        <p:tgtEl>
                                          <p:spTgt spid="69"/>
                                        </p:tgtEl>
                                        <p:attrNameLst>
                                          <p:attrName>ppt_x</p:attrName>
                                        </p:attrNameLst>
                                      </p:cBhvr>
                                      <p:tavLst>
                                        <p:tav tm="0">
                                          <p:val>
                                            <p:strVal val="#ppt_x"/>
                                          </p:val>
                                        </p:tav>
                                        <p:tav tm="100000">
                                          <p:val>
                                            <p:strVal val="#ppt_x"/>
                                          </p:val>
                                        </p:tav>
                                      </p:tavLst>
                                    </p:anim>
                                    <p:anim calcmode="lin" valueType="num">
                                      <p:cBhvr>
                                        <p:cTn id="36"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1000"/>
                                        <p:tgtEl>
                                          <p:spTgt spid="63"/>
                                        </p:tgtEl>
                                      </p:cBhvr>
                                    </p:animEffect>
                                    <p:anim calcmode="lin" valueType="num">
                                      <p:cBhvr>
                                        <p:cTn id="47" dur="1000" fill="hold"/>
                                        <p:tgtEl>
                                          <p:spTgt spid="63"/>
                                        </p:tgtEl>
                                        <p:attrNameLst>
                                          <p:attrName>ppt_x</p:attrName>
                                        </p:attrNameLst>
                                      </p:cBhvr>
                                      <p:tavLst>
                                        <p:tav tm="0">
                                          <p:val>
                                            <p:strVal val="#ppt_x"/>
                                          </p:val>
                                        </p:tav>
                                        <p:tav tm="100000">
                                          <p:val>
                                            <p:strVal val="#ppt_x"/>
                                          </p:val>
                                        </p:tav>
                                      </p:tavLst>
                                    </p:anim>
                                    <p:anim calcmode="lin" valueType="num">
                                      <p:cBhvr>
                                        <p:cTn id="48" dur="1000" fill="hold"/>
                                        <p:tgtEl>
                                          <p:spTgt spid="6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1000"/>
                                        <p:tgtEl>
                                          <p:spTgt spid="68"/>
                                        </p:tgtEl>
                                      </p:cBhvr>
                                    </p:animEffect>
                                    <p:anim calcmode="lin" valueType="num">
                                      <p:cBhvr>
                                        <p:cTn id="52" dur="1000" fill="hold"/>
                                        <p:tgtEl>
                                          <p:spTgt spid="68"/>
                                        </p:tgtEl>
                                        <p:attrNameLst>
                                          <p:attrName>ppt_x</p:attrName>
                                        </p:attrNameLst>
                                      </p:cBhvr>
                                      <p:tavLst>
                                        <p:tav tm="0">
                                          <p:val>
                                            <p:strVal val="#ppt_x"/>
                                          </p:val>
                                        </p:tav>
                                        <p:tav tm="100000">
                                          <p:val>
                                            <p:strVal val="#ppt_x"/>
                                          </p:val>
                                        </p:tav>
                                      </p:tavLst>
                                    </p:anim>
                                    <p:anim calcmode="lin" valueType="num">
                                      <p:cBhvr>
                                        <p:cTn id="5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1000" fill="hold"/>
                                        <p:tgtEl>
                                          <p:spTgt spid="62"/>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000"/>
                                        <p:tgtEl>
                                          <p:spTgt spid="64"/>
                                        </p:tgtEl>
                                      </p:cBhvr>
                                    </p:animEffect>
                                    <p:anim calcmode="lin" valueType="num">
                                      <p:cBhvr>
                                        <p:cTn id="64" dur="1000" fill="hold"/>
                                        <p:tgtEl>
                                          <p:spTgt spid="64"/>
                                        </p:tgtEl>
                                        <p:attrNameLst>
                                          <p:attrName>ppt_x</p:attrName>
                                        </p:attrNameLst>
                                      </p:cBhvr>
                                      <p:tavLst>
                                        <p:tav tm="0">
                                          <p:val>
                                            <p:strVal val="#ppt_x"/>
                                          </p:val>
                                        </p:tav>
                                        <p:tav tm="100000">
                                          <p:val>
                                            <p:strVal val="#ppt_x"/>
                                          </p:val>
                                        </p:tav>
                                      </p:tavLst>
                                    </p:anim>
                                    <p:anim calcmode="lin" valueType="num">
                                      <p:cBhvr>
                                        <p:cTn id="65" dur="1000" fill="hold"/>
                                        <p:tgtEl>
                                          <p:spTgt spid="64"/>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fade">
                                      <p:cBhvr>
                                        <p:cTn id="68" dur="1000"/>
                                        <p:tgtEl>
                                          <p:spTgt spid="71"/>
                                        </p:tgtEl>
                                      </p:cBhvr>
                                    </p:animEffect>
                                    <p:anim calcmode="lin" valueType="num">
                                      <p:cBhvr>
                                        <p:cTn id="69" dur="1000" fill="hold"/>
                                        <p:tgtEl>
                                          <p:spTgt spid="71"/>
                                        </p:tgtEl>
                                        <p:attrNameLst>
                                          <p:attrName>ppt_x</p:attrName>
                                        </p:attrNameLst>
                                      </p:cBhvr>
                                      <p:tavLst>
                                        <p:tav tm="0">
                                          <p:val>
                                            <p:strVal val="#ppt_x"/>
                                          </p:val>
                                        </p:tav>
                                        <p:tav tm="100000">
                                          <p:val>
                                            <p:strVal val="#ppt_x"/>
                                          </p:val>
                                        </p:tav>
                                      </p:tavLst>
                                    </p:anim>
                                    <p:anim calcmode="lin" valueType="num">
                                      <p:cBhvr>
                                        <p:cTn id="70" dur="1000" fill="hold"/>
                                        <p:tgtEl>
                                          <p:spTgt spid="7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75"/>
                                        </p:tgtEl>
                                        <p:attrNameLst>
                                          <p:attrName>style.visibility</p:attrName>
                                        </p:attrNameLst>
                                      </p:cBhvr>
                                      <p:to>
                                        <p:strVal val="visible"/>
                                      </p:to>
                                    </p:set>
                                    <p:animEffect transition="in" filter="fade">
                                      <p:cBhvr>
                                        <p:cTn id="78" dur="1000"/>
                                        <p:tgtEl>
                                          <p:spTgt spid="75"/>
                                        </p:tgtEl>
                                      </p:cBhvr>
                                    </p:animEffect>
                                    <p:anim calcmode="lin" valueType="num">
                                      <p:cBhvr>
                                        <p:cTn id="79" dur="1000" fill="hold"/>
                                        <p:tgtEl>
                                          <p:spTgt spid="75"/>
                                        </p:tgtEl>
                                        <p:attrNameLst>
                                          <p:attrName>ppt_x</p:attrName>
                                        </p:attrNameLst>
                                      </p:cBhvr>
                                      <p:tavLst>
                                        <p:tav tm="0">
                                          <p:val>
                                            <p:strVal val="#ppt_x"/>
                                          </p:val>
                                        </p:tav>
                                        <p:tav tm="100000">
                                          <p:val>
                                            <p:strVal val="#ppt_x"/>
                                          </p:val>
                                        </p:tav>
                                      </p:tavLst>
                                    </p:anim>
                                    <p:anim calcmode="lin" valueType="num">
                                      <p:cBhvr>
                                        <p:cTn id="80"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1000"/>
                                        <p:tgtEl>
                                          <p:spTgt spid="65"/>
                                        </p:tgtEl>
                                      </p:cBhvr>
                                    </p:animEffect>
                                    <p:anim calcmode="lin" valueType="num">
                                      <p:cBhvr>
                                        <p:cTn id="86" dur="1000" fill="hold"/>
                                        <p:tgtEl>
                                          <p:spTgt spid="65"/>
                                        </p:tgtEl>
                                        <p:attrNameLst>
                                          <p:attrName>ppt_x</p:attrName>
                                        </p:attrNameLst>
                                      </p:cBhvr>
                                      <p:tavLst>
                                        <p:tav tm="0">
                                          <p:val>
                                            <p:strVal val="#ppt_x"/>
                                          </p:val>
                                        </p:tav>
                                        <p:tav tm="100000">
                                          <p:val>
                                            <p:strVal val="#ppt_x"/>
                                          </p:val>
                                        </p:tav>
                                      </p:tavLst>
                                    </p:anim>
                                    <p:anim calcmode="lin" valueType="num">
                                      <p:cBhvr>
                                        <p:cTn id="87" dur="1000" fill="hold"/>
                                        <p:tgtEl>
                                          <p:spTgt spid="6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fade">
                                      <p:cBhvr>
                                        <p:cTn id="90" dur="1000"/>
                                        <p:tgtEl>
                                          <p:spTgt spid="67"/>
                                        </p:tgtEl>
                                      </p:cBhvr>
                                    </p:animEffect>
                                    <p:anim calcmode="lin" valueType="num">
                                      <p:cBhvr>
                                        <p:cTn id="91" dur="1000" fill="hold"/>
                                        <p:tgtEl>
                                          <p:spTgt spid="67"/>
                                        </p:tgtEl>
                                        <p:attrNameLst>
                                          <p:attrName>ppt_x</p:attrName>
                                        </p:attrNameLst>
                                      </p:cBhvr>
                                      <p:tavLst>
                                        <p:tav tm="0">
                                          <p:val>
                                            <p:strVal val="#ppt_x"/>
                                          </p:val>
                                        </p:tav>
                                        <p:tav tm="100000">
                                          <p:val>
                                            <p:strVal val="#ppt_x"/>
                                          </p:val>
                                        </p:tav>
                                      </p:tavLst>
                                    </p:anim>
                                    <p:anim calcmode="lin" valueType="num">
                                      <p:cBhvr>
                                        <p:cTn id="92"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1" presetClass="entr" presetSubtype="0" fill="hold" nodeType="clickEffect">
                                  <p:stCondLst>
                                    <p:cond delay="0"/>
                                  </p:stCondLst>
                                  <p:childTnLst>
                                    <p:set>
                                      <p:cBhvr>
                                        <p:cTn id="96" dur="1" fill="hold">
                                          <p:stCondLst>
                                            <p:cond delay="0"/>
                                          </p:stCondLst>
                                        </p:cTn>
                                        <p:tgtEl>
                                          <p:spTgt spid="99"/>
                                        </p:tgtEl>
                                        <p:attrNameLst>
                                          <p:attrName>style.visibility</p:attrName>
                                        </p:attrNameLst>
                                      </p:cBhvr>
                                      <p:to>
                                        <p:strVal val="visible"/>
                                      </p:to>
                                    </p:set>
                                    <p:anim calcmode="lin" valueType="num">
                                      <p:cBhvr>
                                        <p:cTn id="97" dur="1000" fill="hold"/>
                                        <p:tgtEl>
                                          <p:spTgt spid="99"/>
                                        </p:tgtEl>
                                        <p:attrNameLst>
                                          <p:attrName>ppt_w</p:attrName>
                                        </p:attrNameLst>
                                      </p:cBhvr>
                                      <p:tavLst>
                                        <p:tav tm="0">
                                          <p:val>
                                            <p:fltVal val="0"/>
                                          </p:val>
                                        </p:tav>
                                        <p:tav tm="100000">
                                          <p:val>
                                            <p:strVal val="#ppt_w"/>
                                          </p:val>
                                        </p:tav>
                                      </p:tavLst>
                                    </p:anim>
                                    <p:anim calcmode="lin" valueType="num">
                                      <p:cBhvr>
                                        <p:cTn id="98" dur="1000" fill="hold"/>
                                        <p:tgtEl>
                                          <p:spTgt spid="99"/>
                                        </p:tgtEl>
                                        <p:attrNameLst>
                                          <p:attrName>ppt_h</p:attrName>
                                        </p:attrNameLst>
                                      </p:cBhvr>
                                      <p:tavLst>
                                        <p:tav tm="0">
                                          <p:val>
                                            <p:fltVal val="0"/>
                                          </p:val>
                                        </p:tav>
                                        <p:tav tm="100000">
                                          <p:val>
                                            <p:strVal val="#ppt_h"/>
                                          </p:val>
                                        </p:tav>
                                      </p:tavLst>
                                    </p:anim>
                                    <p:anim calcmode="lin" valueType="num">
                                      <p:cBhvr>
                                        <p:cTn id="99" dur="1000" fill="hold"/>
                                        <p:tgtEl>
                                          <p:spTgt spid="99"/>
                                        </p:tgtEl>
                                        <p:attrNameLst>
                                          <p:attrName>style.rotation</p:attrName>
                                        </p:attrNameLst>
                                      </p:cBhvr>
                                      <p:tavLst>
                                        <p:tav tm="0">
                                          <p:val>
                                            <p:fltVal val="90"/>
                                          </p:val>
                                        </p:tav>
                                        <p:tav tm="100000">
                                          <p:val>
                                            <p:fltVal val="0"/>
                                          </p:val>
                                        </p:tav>
                                      </p:tavLst>
                                    </p:anim>
                                    <p:animEffect transition="in" filter="fade">
                                      <p:cBhvr>
                                        <p:cTn id="100" dur="1000"/>
                                        <p:tgtEl>
                                          <p:spTgt spid="99"/>
                                        </p:tgtEl>
                                      </p:cBhvr>
                                    </p:animEffect>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nodeType="clickEffect">
                                  <p:stCondLst>
                                    <p:cond delay="0"/>
                                  </p:stCondLst>
                                  <p:childTnLst>
                                    <p:set>
                                      <p:cBhvr>
                                        <p:cTn id="104" dur="1" fill="hold">
                                          <p:stCondLst>
                                            <p:cond delay="0"/>
                                          </p:stCondLst>
                                        </p:cTn>
                                        <p:tgtEl>
                                          <p:spTgt spid="100"/>
                                        </p:tgtEl>
                                        <p:attrNameLst>
                                          <p:attrName>style.visibility</p:attrName>
                                        </p:attrNameLst>
                                      </p:cBhvr>
                                      <p:to>
                                        <p:strVal val="visible"/>
                                      </p:to>
                                    </p:set>
                                    <p:anim calcmode="lin" valueType="num">
                                      <p:cBhvr>
                                        <p:cTn id="105" dur="1000" fill="hold"/>
                                        <p:tgtEl>
                                          <p:spTgt spid="100"/>
                                        </p:tgtEl>
                                        <p:attrNameLst>
                                          <p:attrName>ppt_w</p:attrName>
                                        </p:attrNameLst>
                                      </p:cBhvr>
                                      <p:tavLst>
                                        <p:tav tm="0">
                                          <p:val>
                                            <p:fltVal val="0"/>
                                          </p:val>
                                        </p:tav>
                                        <p:tav tm="100000">
                                          <p:val>
                                            <p:strVal val="#ppt_w"/>
                                          </p:val>
                                        </p:tav>
                                      </p:tavLst>
                                    </p:anim>
                                    <p:anim calcmode="lin" valueType="num">
                                      <p:cBhvr>
                                        <p:cTn id="106" dur="1000" fill="hold"/>
                                        <p:tgtEl>
                                          <p:spTgt spid="100"/>
                                        </p:tgtEl>
                                        <p:attrNameLst>
                                          <p:attrName>ppt_h</p:attrName>
                                        </p:attrNameLst>
                                      </p:cBhvr>
                                      <p:tavLst>
                                        <p:tav tm="0">
                                          <p:val>
                                            <p:fltVal val="0"/>
                                          </p:val>
                                        </p:tav>
                                        <p:tav tm="100000">
                                          <p:val>
                                            <p:strVal val="#ppt_h"/>
                                          </p:val>
                                        </p:tav>
                                      </p:tavLst>
                                    </p:anim>
                                    <p:anim calcmode="lin" valueType="num">
                                      <p:cBhvr>
                                        <p:cTn id="107" dur="1000" fill="hold"/>
                                        <p:tgtEl>
                                          <p:spTgt spid="100"/>
                                        </p:tgtEl>
                                        <p:attrNameLst>
                                          <p:attrName>style.rotation</p:attrName>
                                        </p:attrNameLst>
                                      </p:cBhvr>
                                      <p:tavLst>
                                        <p:tav tm="0">
                                          <p:val>
                                            <p:fltVal val="90"/>
                                          </p:val>
                                        </p:tav>
                                        <p:tav tm="100000">
                                          <p:val>
                                            <p:fltVal val="0"/>
                                          </p:val>
                                        </p:tav>
                                      </p:tavLst>
                                    </p:anim>
                                    <p:animEffect transition="in" filter="fade">
                                      <p:cBhvr>
                                        <p:cTn id="108" dur="1000"/>
                                        <p:tgtEl>
                                          <p:spTgt spid="100"/>
                                        </p:tgtEl>
                                      </p:cBhvr>
                                    </p:animEffect>
                                  </p:childTnLst>
                                </p:cTn>
                              </p:par>
                            </p:childTnLst>
                          </p:cTn>
                        </p:par>
                      </p:childTnLst>
                    </p:cTn>
                  </p:par>
                  <p:par>
                    <p:cTn id="109" fill="hold">
                      <p:stCondLst>
                        <p:cond delay="indefinite"/>
                      </p:stCondLst>
                      <p:childTnLst>
                        <p:par>
                          <p:cTn id="110" fill="hold">
                            <p:stCondLst>
                              <p:cond delay="0"/>
                            </p:stCondLst>
                            <p:childTnLst>
                              <p:par>
                                <p:cTn id="111" presetID="31" presetClass="entr" presetSubtype="0" fill="hold" nodeType="clickEffect">
                                  <p:stCondLst>
                                    <p:cond delay="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1000" fill="hold"/>
                                        <p:tgtEl>
                                          <p:spTgt spid="101"/>
                                        </p:tgtEl>
                                        <p:attrNameLst>
                                          <p:attrName>ppt_w</p:attrName>
                                        </p:attrNameLst>
                                      </p:cBhvr>
                                      <p:tavLst>
                                        <p:tav tm="0">
                                          <p:val>
                                            <p:fltVal val="0"/>
                                          </p:val>
                                        </p:tav>
                                        <p:tav tm="100000">
                                          <p:val>
                                            <p:strVal val="#ppt_w"/>
                                          </p:val>
                                        </p:tav>
                                      </p:tavLst>
                                    </p:anim>
                                    <p:anim calcmode="lin" valueType="num">
                                      <p:cBhvr>
                                        <p:cTn id="114" dur="1000" fill="hold"/>
                                        <p:tgtEl>
                                          <p:spTgt spid="101"/>
                                        </p:tgtEl>
                                        <p:attrNameLst>
                                          <p:attrName>ppt_h</p:attrName>
                                        </p:attrNameLst>
                                      </p:cBhvr>
                                      <p:tavLst>
                                        <p:tav tm="0">
                                          <p:val>
                                            <p:fltVal val="0"/>
                                          </p:val>
                                        </p:tav>
                                        <p:tav tm="100000">
                                          <p:val>
                                            <p:strVal val="#ppt_h"/>
                                          </p:val>
                                        </p:tav>
                                      </p:tavLst>
                                    </p:anim>
                                    <p:anim calcmode="lin" valueType="num">
                                      <p:cBhvr>
                                        <p:cTn id="115" dur="1000" fill="hold"/>
                                        <p:tgtEl>
                                          <p:spTgt spid="101"/>
                                        </p:tgtEl>
                                        <p:attrNameLst>
                                          <p:attrName>style.rotation</p:attrName>
                                        </p:attrNameLst>
                                      </p:cBhvr>
                                      <p:tavLst>
                                        <p:tav tm="0">
                                          <p:val>
                                            <p:fltVal val="90"/>
                                          </p:val>
                                        </p:tav>
                                        <p:tav tm="100000">
                                          <p:val>
                                            <p:fltVal val="0"/>
                                          </p:val>
                                        </p:tav>
                                      </p:tavLst>
                                    </p:anim>
                                    <p:animEffect transition="in" filter="fade">
                                      <p:cBhvr>
                                        <p:cTn id="116" dur="1000"/>
                                        <p:tgtEl>
                                          <p:spTgt spid="101"/>
                                        </p:tgtEl>
                                      </p:cBhvr>
                                    </p:animEffect>
                                  </p:childTnLst>
                                </p:cTn>
                              </p:par>
                              <p:par>
                                <p:cTn id="117" presetID="42" presetClass="entr" presetSubtype="0" fill="hold" grpId="0" nodeType="with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fade">
                                      <p:cBhvr>
                                        <p:cTn id="119" dur="1000"/>
                                        <p:tgtEl>
                                          <p:spTgt spid="59"/>
                                        </p:tgtEl>
                                      </p:cBhvr>
                                    </p:animEffect>
                                    <p:anim calcmode="lin" valueType="num">
                                      <p:cBhvr>
                                        <p:cTn id="120" dur="1000" fill="hold"/>
                                        <p:tgtEl>
                                          <p:spTgt spid="59"/>
                                        </p:tgtEl>
                                        <p:attrNameLst>
                                          <p:attrName>ppt_x</p:attrName>
                                        </p:attrNameLst>
                                      </p:cBhvr>
                                      <p:tavLst>
                                        <p:tav tm="0">
                                          <p:val>
                                            <p:strVal val="#ppt_x"/>
                                          </p:val>
                                        </p:tav>
                                        <p:tav tm="100000">
                                          <p:val>
                                            <p:strVal val="#ppt_x"/>
                                          </p:val>
                                        </p:tav>
                                      </p:tavLst>
                                    </p:anim>
                                    <p:anim calcmode="lin" valueType="num">
                                      <p:cBhvr>
                                        <p:cTn id="121" dur="1000" fill="hold"/>
                                        <p:tgtEl>
                                          <p:spTgt spid="5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fade">
                                      <p:cBhvr>
                                        <p:cTn id="124" dur="1000"/>
                                        <p:tgtEl>
                                          <p:spTgt spid="61"/>
                                        </p:tgtEl>
                                      </p:cBhvr>
                                    </p:animEffect>
                                    <p:anim calcmode="lin" valueType="num">
                                      <p:cBhvr>
                                        <p:cTn id="125" dur="1000" fill="hold"/>
                                        <p:tgtEl>
                                          <p:spTgt spid="61"/>
                                        </p:tgtEl>
                                        <p:attrNameLst>
                                          <p:attrName>ppt_x</p:attrName>
                                        </p:attrNameLst>
                                      </p:cBhvr>
                                      <p:tavLst>
                                        <p:tav tm="0">
                                          <p:val>
                                            <p:strVal val="#ppt_x"/>
                                          </p:val>
                                        </p:tav>
                                        <p:tav tm="100000">
                                          <p:val>
                                            <p:strVal val="#ppt_x"/>
                                          </p:val>
                                        </p:tav>
                                      </p:tavLst>
                                    </p:anim>
                                    <p:anim calcmode="lin" valueType="num">
                                      <p:cBhvr>
                                        <p:cTn id="126" dur="1000" fill="hold"/>
                                        <p:tgtEl>
                                          <p:spTgt spid="61"/>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96"/>
                                        </p:tgtEl>
                                        <p:attrNameLst>
                                          <p:attrName>style.visibility</p:attrName>
                                        </p:attrNameLst>
                                      </p:cBhvr>
                                      <p:to>
                                        <p:strVal val="visible"/>
                                      </p:to>
                                    </p:set>
                                    <p:animEffect transition="in" filter="fade">
                                      <p:cBhvr>
                                        <p:cTn id="129" dur="1000"/>
                                        <p:tgtEl>
                                          <p:spTgt spid="96"/>
                                        </p:tgtEl>
                                      </p:cBhvr>
                                    </p:animEffect>
                                    <p:anim calcmode="lin" valueType="num">
                                      <p:cBhvr>
                                        <p:cTn id="130" dur="1000" fill="hold"/>
                                        <p:tgtEl>
                                          <p:spTgt spid="96"/>
                                        </p:tgtEl>
                                        <p:attrNameLst>
                                          <p:attrName>ppt_x</p:attrName>
                                        </p:attrNameLst>
                                      </p:cBhvr>
                                      <p:tavLst>
                                        <p:tav tm="0">
                                          <p:val>
                                            <p:strVal val="#ppt_x"/>
                                          </p:val>
                                        </p:tav>
                                        <p:tav tm="100000">
                                          <p:val>
                                            <p:strVal val="#ppt_x"/>
                                          </p:val>
                                        </p:tav>
                                      </p:tavLst>
                                    </p:anim>
                                    <p:anim calcmode="lin" valueType="num">
                                      <p:cBhvr>
                                        <p:cTn id="131" dur="1000" fill="hold"/>
                                        <p:tgtEl>
                                          <p:spTgt spid="96"/>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fade">
                                      <p:cBhvr>
                                        <p:cTn id="134" dur="1000"/>
                                        <p:tgtEl>
                                          <p:spTgt spid="36"/>
                                        </p:tgtEl>
                                      </p:cBhvr>
                                    </p:animEffect>
                                    <p:anim calcmode="lin" valueType="num">
                                      <p:cBhvr>
                                        <p:cTn id="135" dur="1000" fill="hold"/>
                                        <p:tgtEl>
                                          <p:spTgt spid="36"/>
                                        </p:tgtEl>
                                        <p:attrNameLst>
                                          <p:attrName>ppt_x</p:attrName>
                                        </p:attrNameLst>
                                      </p:cBhvr>
                                      <p:tavLst>
                                        <p:tav tm="0">
                                          <p:val>
                                            <p:strVal val="#ppt_x"/>
                                          </p:val>
                                        </p:tav>
                                        <p:tav tm="100000">
                                          <p:val>
                                            <p:strVal val="#ppt_x"/>
                                          </p:val>
                                        </p:tav>
                                      </p:tavLst>
                                    </p:anim>
                                    <p:anim calcmode="lin" valueType="num">
                                      <p:cBhvr>
                                        <p:cTn id="13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58" grpId="0" animBg="1"/>
      <p:bldP spid="59" grpId="0" animBg="1"/>
      <p:bldP spid="60" grpId="0"/>
      <p:bldP spid="61" grpId="0"/>
      <p:bldP spid="62" grpId="0" animBg="1"/>
      <p:bldP spid="67" grpId="0" animBg="1"/>
      <p:bldP spid="74" grpId="0" animBg="1"/>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52BE28-84E5-466B-83DA-9EF8E29A1A11}"/>
              </a:ext>
            </a:extLst>
          </p:cNvPr>
          <p:cNvSpPr txBox="1"/>
          <p:nvPr/>
        </p:nvSpPr>
        <p:spPr>
          <a:xfrm>
            <a:off x="2517213" y="8194154"/>
            <a:ext cx="17645664" cy="5401479"/>
          </a:xfrm>
          <a:prstGeom prst="rect">
            <a:avLst/>
          </a:prstGeom>
          <a:noFill/>
        </p:spPr>
        <p:txBody>
          <a:bodyPr wrap="none" rtlCol="0">
            <a:spAutoFit/>
          </a:bodyPr>
          <a:lstStyle/>
          <a:p>
            <a:pPr algn="ctr"/>
            <a:r>
              <a:rPr lang="es-CO" sz="11500" b="1" spc="50" dirty="0">
                <a:ln w="0"/>
                <a:solidFill>
                  <a:schemeClr val="accent3">
                    <a:lumMod val="20000"/>
                    <a:lumOff val="80000"/>
                  </a:schemeClr>
                </a:solidFill>
                <a:latin typeface="Arial Black" panose="020B0A04020102020204" pitchFamily="34" charset="0"/>
              </a:rPr>
              <a:t>SISTEMA</a:t>
            </a:r>
          </a:p>
          <a:p>
            <a:pPr algn="ctr"/>
            <a:r>
              <a:rPr lang="es-CO" sz="11500" b="1" spc="50" dirty="0">
                <a:ln w="0"/>
                <a:solidFill>
                  <a:schemeClr val="accent3">
                    <a:lumMod val="20000"/>
                    <a:lumOff val="80000"/>
                  </a:schemeClr>
                </a:solidFill>
                <a:latin typeface="Arial Black" panose="020B0A04020102020204" pitchFamily="34" charset="0"/>
              </a:rPr>
              <a:t>SEGURIDAD Y SALUD</a:t>
            </a:r>
          </a:p>
          <a:p>
            <a:pPr algn="ctr"/>
            <a:r>
              <a:rPr lang="es-CO" sz="11500" b="1" spc="50" dirty="0">
                <a:ln w="0"/>
                <a:solidFill>
                  <a:schemeClr val="accent3">
                    <a:lumMod val="20000"/>
                    <a:lumOff val="80000"/>
                  </a:schemeClr>
                </a:solidFill>
                <a:latin typeface="Arial Black" panose="020B0A04020102020204" pitchFamily="34" charset="0"/>
              </a:rPr>
              <a:t>EN EL TRABAJO</a:t>
            </a:r>
          </a:p>
        </p:txBody>
      </p:sp>
      <p:sp>
        <p:nvSpPr>
          <p:cNvPr id="4" name="TextBox 3">
            <a:extLst>
              <a:ext uri="{FF2B5EF4-FFF2-40B4-BE49-F238E27FC236}">
                <a16:creationId xmlns:a16="http://schemas.microsoft.com/office/drawing/2014/main" id="{A35FCA21-BFCC-4E11-94E2-1568B734E89A}"/>
              </a:ext>
            </a:extLst>
          </p:cNvPr>
          <p:cNvSpPr txBox="1"/>
          <p:nvPr/>
        </p:nvSpPr>
        <p:spPr>
          <a:xfrm>
            <a:off x="2403574" y="7957597"/>
            <a:ext cx="17536660" cy="5401479"/>
          </a:xfrm>
          <a:prstGeom prst="rect">
            <a:avLst/>
          </a:prstGeom>
          <a:noFill/>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CO" sz="11500" b="1" dirty="0">
                <a:ln/>
                <a:solidFill>
                  <a:schemeClr val="bg1">
                    <a:lumMod val="65000"/>
                    <a:lumOff val="35000"/>
                  </a:schemeClr>
                </a:solidFill>
                <a:latin typeface="Arial Black" panose="020B0A04020102020204" pitchFamily="34" charset="0"/>
              </a:rPr>
              <a:t>SISTEMA</a:t>
            </a:r>
          </a:p>
          <a:p>
            <a:pPr algn="ctr"/>
            <a:r>
              <a:rPr lang="es-CO" sz="11500" b="1" dirty="0">
                <a:ln/>
                <a:solidFill>
                  <a:schemeClr val="bg1">
                    <a:lumMod val="65000"/>
                    <a:lumOff val="35000"/>
                  </a:schemeClr>
                </a:solidFill>
                <a:latin typeface="Arial Black" panose="020B0A04020102020204" pitchFamily="34" charset="0"/>
              </a:rPr>
              <a:t>SEGURIDAD Y SALUD</a:t>
            </a:r>
          </a:p>
          <a:p>
            <a:pPr algn="ctr"/>
            <a:r>
              <a:rPr lang="es-CO" sz="11500" b="1" dirty="0">
                <a:ln/>
                <a:solidFill>
                  <a:schemeClr val="bg1">
                    <a:lumMod val="65000"/>
                    <a:lumOff val="35000"/>
                  </a:schemeClr>
                </a:solidFill>
                <a:latin typeface="Arial Black" panose="020B0A04020102020204" pitchFamily="34" charset="0"/>
              </a:rPr>
              <a:t>EN EL TRABAJO</a:t>
            </a:r>
          </a:p>
        </p:txBody>
      </p:sp>
      <p:pic>
        <p:nvPicPr>
          <p:cNvPr id="5" name="Picture 4">
            <a:extLst>
              <a:ext uri="{FF2B5EF4-FFF2-40B4-BE49-F238E27FC236}">
                <a16:creationId xmlns:a16="http://schemas.microsoft.com/office/drawing/2014/main" id="{1D572DA2-25B9-4C52-B3D6-86DC63051ED9}"/>
              </a:ext>
            </a:extLst>
          </p:cNvPr>
          <p:cNvPicPr>
            <a:picLocks noChangeAspect="1"/>
          </p:cNvPicPr>
          <p:nvPr/>
        </p:nvPicPr>
        <p:blipFill>
          <a:blip r:embed="rId3">
            <a:duotone>
              <a:prstClr val="black"/>
              <a:srgbClr val="D9C3A5">
                <a:tint val="50000"/>
                <a:satMod val="180000"/>
              </a:srgbClr>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p:blipFill>
        <p:spPr>
          <a:xfrm>
            <a:off x="6363061" y="16345966"/>
            <a:ext cx="4268215" cy="4287270"/>
          </a:xfrm>
          <a:prstGeom prst="rect">
            <a:avLst/>
          </a:prstGeom>
        </p:spPr>
      </p:pic>
      <p:pic>
        <p:nvPicPr>
          <p:cNvPr id="6" name="Picture 5">
            <a:extLst>
              <a:ext uri="{FF2B5EF4-FFF2-40B4-BE49-F238E27FC236}">
                <a16:creationId xmlns:a16="http://schemas.microsoft.com/office/drawing/2014/main" id="{C324B56E-078E-4AB4-8DA3-F3735C784D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62877" y="5544766"/>
            <a:ext cx="11903817" cy="16057934"/>
          </a:xfrm>
          <a:prstGeom prst="rect">
            <a:avLst/>
          </a:prstGeom>
        </p:spPr>
      </p:pic>
      <p:pic>
        <p:nvPicPr>
          <p:cNvPr id="8" name="Picture 7">
            <a:extLst>
              <a:ext uri="{FF2B5EF4-FFF2-40B4-BE49-F238E27FC236}">
                <a16:creationId xmlns:a16="http://schemas.microsoft.com/office/drawing/2014/main" id="{7D1FCFF8-361B-48DB-8C4A-BB15947D117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603182" y="16606309"/>
            <a:ext cx="2520280" cy="2531532"/>
          </a:xfrm>
          <a:prstGeom prst="rect">
            <a:avLst/>
          </a:prstGeom>
        </p:spPr>
      </p:pic>
      <p:pic>
        <p:nvPicPr>
          <p:cNvPr id="9" name="Picture 8">
            <a:extLst>
              <a:ext uri="{FF2B5EF4-FFF2-40B4-BE49-F238E27FC236}">
                <a16:creationId xmlns:a16="http://schemas.microsoft.com/office/drawing/2014/main" id="{94D2AF43-79AC-4A45-B383-23C38FAF8EFA}"/>
              </a:ext>
            </a:extLst>
          </p:cNvPr>
          <p:cNvPicPr>
            <a:picLocks noChangeAspect="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17095369" y="14906685"/>
            <a:ext cx="1692070" cy="1699624"/>
          </a:xfrm>
          <a:prstGeom prst="rect">
            <a:avLst/>
          </a:prstGeom>
        </p:spPr>
      </p:pic>
      <p:pic>
        <p:nvPicPr>
          <p:cNvPr id="10" name="Picture 9">
            <a:extLst>
              <a:ext uri="{FF2B5EF4-FFF2-40B4-BE49-F238E27FC236}">
                <a16:creationId xmlns:a16="http://schemas.microsoft.com/office/drawing/2014/main" id="{F3AD2ADE-917C-4DBC-BF8B-51F879204B34}"/>
              </a:ext>
            </a:extLst>
          </p:cNvPr>
          <p:cNvPicPr>
            <a:picLocks noChangeAspect="1"/>
          </p:cNvPicPr>
          <p:nvPr/>
        </p:nvPicPr>
        <p:blipFill>
          <a:blip r:embed="rId7">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p:blipFill>
        <p:spPr>
          <a:xfrm>
            <a:off x="19987997" y="12673558"/>
            <a:ext cx="1453683" cy="1460173"/>
          </a:xfrm>
          <a:prstGeom prst="rect">
            <a:avLst/>
          </a:prstGeom>
        </p:spPr>
      </p:pic>
      <p:sp>
        <p:nvSpPr>
          <p:cNvPr id="11" name="Rectangle 1">
            <a:extLst>
              <a:ext uri="{FF2B5EF4-FFF2-40B4-BE49-F238E27FC236}">
                <a16:creationId xmlns:a16="http://schemas.microsoft.com/office/drawing/2014/main" id="{07C40793-07CE-4529-B0E3-D62C26744841}"/>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Seguridad</a:t>
            </a:r>
            <a:r>
              <a:rPr lang="en-US" sz="10080" dirty="0">
                <a:solidFill>
                  <a:schemeClr val="accent1">
                    <a:lumMod val="60000"/>
                    <a:lumOff val="40000"/>
                  </a:schemeClr>
                </a:solidFill>
                <a:latin typeface="News Gothic MT"/>
                <a:cs typeface="News Gothic MT"/>
              </a:rPr>
              <a:t> y </a:t>
            </a:r>
            <a:r>
              <a:rPr lang="en-US" sz="10080" dirty="0" err="1">
                <a:solidFill>
                  <a:schemeClr val="accent1">
                    <a:lumMod val="60000"/>
                    <a:lumOff val="40000"/>
                  </a:schemeClr>
                </a:solidFill>
                <a:latin typeface="News Gothic MT"/>
                <a:cs typeface="News Gothic MT"/>
              </a:rPr>
              <a:t>salud</a:t>
            </a:r>
            <a:endParaRPr lang="es-CO" sz="10080" dirty="0">
              <a:solidFill>
                <a:schemeClr val="accent1">
                  <a:lumMod val="60000"/>
                  <a:lumOff val="40000"/>
                </a:schemeClr>
              </a:solidFill>
              <a:latin typeface="News Gothic MT"/>
              <a:cs typeface="News Gothic MT"/>
            </a:endParaRPr>
          </a:p>
        </p:txBody>
      </p:sp>
      <p:cxnSp>
        <p:nvCxnSpPr>
          <p:cNvPr id="12" name="Conector recto 9">
            <a:extLst>
              <a:ext uri="{FF2B5EF4-FFF2-40B4-BE49-F238E27FC236}">
                <a16:creationId xmlns:a16="http://schemas.microsoft.com/office/drawing/2014/main" id="{E2676331-D3A3-40EB-B46E-9530D86E3939}"/>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58617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p:cNvSpPr txBox="1">
            <a:spLocks/>
          </p:cNvSpPr>
          <p:nvPr/>
        </p:nvSpPr>
        <p:spPr>
          <a:xfrm>
            <a:off x="22898769" y="19874358"/>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dirty="0">
                <a:solidFill>
                  <a:schemeClr val="tx1">
                    <a:lumMod val="65000"/>
                    <a:lumOff val="35000"/>
                  </a:schemeClr>
                </a:solidFill>
              </a:rPr>
              <a:t>Erick Leonardo Cucunuba Bello  </a:t>
            </a:r>
          </a:p>
          <a:p>
            <a:pPr algn="l">
              <a:lnSpc>
                <a:spcPct val="100000"/>
              </a:lnSpc>
              <a:spcBef>
                <a:spcPts val="0"/>
              </a:spcBef>
            </a:pPr>
            <a:r>
              <a:rPr lang="es-ES" sz="4000" dirty="0">
                <a:solidFill>
                  <a:schemeClr val="tx1">
                    <a:lumMod val="65000"/>
                    <a:lumOff val="35000"/>
                  </a:schemeClr>
                </a:solidFill>
              </a:rPr>
              <a:t>Representante Legal</a:t>
            </a:r>
          </a:p>
          <a:p>
            <a:pPr algn="l">
              <a:lnSpc>
                <a:spcPct val="100000"/>
              </a:lnSpc>
              <a:spcBef>
                <a:spcPts val="0"/>
              </a:spcBef>
            </a:pPr>
            <a:r>
              <a:rPr lang="es-ES" sz="4000" dirty="0">
                <a:solidFill>
                  <a:schemeClr val="tx1">
                    <a:lumMod val="65000"/>
                    <a:lumOff val="35000"/>
                  </a:schemeClr>
                </a:solidFill>
              </a:rPr>
              <a:t> </a:t>
            </a:r>
          </a:p>
        </p:txBody>
      </p:sp>
      <p:pic>
        <p:nvPicPr>
          <p:cNvPr id="9" name="Picture 8">
            <a:extLst>
              <a:ext uri="{FF2B5EF4-FFF2-40B4-BE49-F238E27FC236}">
                <a16:creationId xmlns:a16="http://schemas.microsoft.com/office/drawing/2014/main" id="{77CE9F9F-E4C1-448C-9277-CDB93A289983}"/>
              </a:ext>
            </a:extLst>
          </p:cNvPr>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1225157"/>
            <a:ext cx="1125378" cy="1232983"/>
          </a:xfrm>
          <a:prstGeom prst="rect">
            <a:avLst/>
          </a:prstGeom>
        </p:spPr>
      </p:pic>
      <p:sp>
        <p:nvSpPr>
          <p:cNvPr id="10" name="1 CuadroTexto">
            <a:extLst>
              <a:ext uri="{FF2B5EF4-FFF2-40B4-BE49-F238E27FC236}">
                <a16:creationId xmlns:a16="http://schemas.microsoft.com/office/drawing/2014/main" id="{900C86B3-7FF2-4537-990F-E51AE67F004C}"/>
              </a:ext>
            </a:extLst>
          </p:cNvPr>
          <p:cNvSpPr txBox="1"/>
          <p:nvPr/>
        </p:nvSpPr>
        <p:spPr>
          <a:xfrm>
            <a:off x="3456609" y="10825727"/>
            <a:ext cx="26858983" cy="9048631"/>
          </a:xfrm>
          <a:prstGeom prst="rect">
            <a:avLst/>
          </a:prstGeom>
          <a:noFill/>
        </p:spPr>
        <p:txBody>
          <a:bodyPr wrap="square" rtlCol="0">
            <a:spAutoFit/>
          </a:bodyPr>
          <a:lstStyle/>
          <a:p>
            <a:pPr lvl="0" algn="just"/>
            <a:r>
              <a:rPr lang="es-CO" sz="4400" dirty="0">
                <a:solidFill>
                  <a:schemeClr val="tx1">
                    <a:lumMod val="65000"/>
                    <a:lumOff val="35000"/>
                  </a:schemeClr>
                </a:solidFill>
              </a:rPr>
              <a:t>El cumplimiento de la </a:t>
            </a:r>
            <a:r>
              <a:rPr lang="es-CO" sz="4400" b="1" dirty="0">
                <a:solidFill>
                  <a:schemeClr val="tx1">
                    <a:lumMod val="65000"/>
                    <a:lumOff val="35000"/>
                  </a:schemeClr>
                </a:solidFill>
                <a:latin typeface="Myriad Pro" panose="020B0503030403020204" pitchFamily="34" charset="0"/>
              </a:rPr>
              <a:t>legislación Colombiana y otros requisitos</a:t>
            </a:r>
            <a:r>
              <a:rPr lang="es-CO" sz="5400" b="1" dirty="0">
                <a:solidFill>
                  <a:schemeClr val="tx1">
                    <a:lumMod val="65000"/>
                    <a:lumOff val="35000"/>
                  </a:schemeClr>
                </a:solidFill>
                <a:latin typeface="Myriad Pro" panose="020B0503030403020204" pitchFamily="34" charset="0"/>
              </a:rPr>
              <a:t> </a:t>
            </a:r>
            <a:r>
              <a:rPr lang="es-CO" sz="4400" dirty="0">
                <a:solidFill>
                  <a:schemeClr val="tx1">
                    <a:lumMod val="65000"/>
                    <a:lumOff val="35000"/>
                  </a:schemeClr>
                </a:solidFill>
              </a:rPr>
              <a:t>suscritos por la organización en HSE.</a:t>
            </a:r>
          </a:p>
          <a:p>
            <a:pPr lvl="0" algn="just"/>
            <a:endParaRPr lang="es-CO" sz="4400" b="1" dirty="0">
              <a:solidFill>
                <a:schemeClr val="tx1">
                  <a:lumMod val="65000"/>
                  <a:lumOff val="35000"/>
                </a:schemeClr>
              </a:solidFill>
            </a:endParaRPr>
          </a:p>
          <a:p>
            <a:pPr lvl="0" algn="just"/>
            <a:r>
              <a:rPr lang="es-CO" sz="4400" b="1" dirty="0">
                <a:solidFill>
                  <a:schemeClr val="tx1">
                    <a:lumMod val="65000"/>
                    <a:lumOff val="35000"/>
                  </a:schemeClr>
                </a:solidFill>
                <a:latin typeface="Myriad Pro" panose="020B0503030403020204" pitchFamily="34" charset="0"/>
              </a:rPr>
              <a:t>La identificación de los peligros, evaluación y valoración de los riesgos </a:t>
            </a:r>
            <a:r>
              <a:rPr lang="es-CO" sz="4400" b="1" dirty="0">
                <a:solidFill>
                  <a:schemeClr val="tx1">
                    <a:lumMod val="65000"/>
                    <a:lumOff val="35000"/>
                  </a:schemeClr>
                </a:solidFill>
              </a:rPr>
              <a:t>y determinación de los respectivos controles </a:t>
            </a:r>
            <a:r>
              <a:rPr lang="es-CO" sz="4400" dirty="0">
                <a:solidFill>
                  <a:schemeClr val="tx1">
                    <a:lumMod val="65000"/>
                    <a:lumOff val="35000"/>
                  </a:schemeClr>
                </a:solidFill>
              </a:rPr>
              <a:t>mediante el suministro de elementos de protección personal y el adecuado entrenamiento y capacitación de los empleados y contratistas, controlando el </a:t>
            </a:r>
            <a:r>
              <a:rPr lang="es-CO" sz="4800" dirty="0">
                <a:solidFill>
                  <a:schemeClr val="tx1">
                    <a:lumMod val="65000"/>
                    <a:lumOff val="35000"/>
                  </a:schemeClr>
                </a:solidFill>
              </a:rPr>
              <a:t>riesgo biológico (covid19), ergonómico y estrés laboral.</a:t>
            </a:r>
            <a:endParaRPr lang="es-CO" sz="4800" b="1" dirty="0">
              <a:solidFill>
                <a:schemeClr val="tx1">
                  <a:lumMod val="65000"/>
                  <a:lumOff val="35000"/>
                </a:schemeClr>
              </a:solidFill>
            </a:endParaRPr>
          </a:p>
          <a:p>
            <a:pPr lvl="0" algn="just"/>
            <a:r>
              <a:rPr lang="es-CO" sz="4400" b="1" dirty="0">
                <a:solidFill>
                  <a:schemeClr val="tx1">
                    <a:lumMod val="65000"/>
                    <a:lumOff val="35000"/>
                  </a:schemeClr>
                </a:solidFill>
                <a:latin typeface="Myriad Pro" panose="020B0503030403020204" pitchFamily="34" charset="0"/>
              </a:rPr>
              <a:t>La promoción de la calidad de vida laboral </a:t>
            </a:r>
            <a:r>
              <a:rPr lang="es-CO" sz="4400" dirty="0">
                <a:solidFill>
                  <a:schemeClr val="tx1">
                    <a:lumMod val="65000"/>
                    <a:lumOff val="35000"/>
                  </a:schemeClr>
                </a:solidFill>
              </a:rPr>
              <a:t>mediante lugares de trabajo seguros y adecuados.</a:t>
            </a:r>
          </a:p>
          <a:p>
            <a:pPr lvl="0" algn="just"/>
            <a:r>
              <a:rPr lang="es-CO" sz="4400" dirty="0">
                <a:solidFill>
                  <a:schemeClr val="tx1">
                    <a:lumMod val="65000"/>
                    <a:lumOff val="35000"/>
                  </a:schemeClr>
                </a:solidFill>
              </a:rPr>
              <a:t>compromiso con la </a:t>
            </a:r>
            <a:r>
              <a:rPr lang="es-CO" sz="4400" b="1" dirty="0">
                <a:solidFill>
                  <a:schemeClr val="tx1">
                    <a:lumMod val="65000"/>
                    <a:lumOff val="35000"/>
                  </a:schemeClr>
                </a:solidFill>
              </a:rPr>
              <a:t>prevención </a:t>
            </a:r>
            <a:r>
              <a:rPr lang="es-ES" sz="4400" b="1" dirty="0">
                <a:solidFill>
                  <a:schemeClr val="tx1">
                    <a:lumMod val="65000"/>
                    <a:lumOff val="35000"/>
                  </a:schemeClr>
                </a:solidFill>
              </a:rPr>
              <a:t>de lesiones</a:t>
            </a:r>
            <a:r>
              <a:rPr lang="es-ES" sz="4400" dirty="0">
                <a:solidFill>
                  <a:schemeClr val="tx1">
                    <a:lumMod val="65000"/>
                    <a:lumOff val="35000"/>
                  </a:schemeClr>
                </a:solidFill>
              </a:rPr>
              <a:t> y minimizando la ocurrencia de </a:t>
            </a:r>
            <a:r>
              <a:rPr lang="es-ES" sz="4400" b="1" dirty="0">
                <a:solidFill>
                  <a:schemeClr val="tx1">
                    <a:lumMod val="65000"/>
                    <a:lumOff val="35000"/>
                  </a:schemeClr>
                </a:solidFill>
                <a:latin typeface="Myriad Pro" panose="020B0503030403020204" pitchFamily="34" charset="0"/>
              </a:rPr>
              <a:t>accidentes de trabajo </a:t>
            </a:r>
            <a:r>
              <a:rPr lang="es-ES" sz="4400" dirty="0">
                <a:solidFill>
                  <a:schemeClr val="tx1">
                    <a:lumMod val="65000"/>
                    <a:lumOff val="35000"/>
                  </a:schemeClr>
                </a:solidFill>
              </a:rPr>
              <a:t>y de </a:t>
            </a:r>
            <a:r>
              <a:rPr lang="es-CO" sz="4400" dirty="0">
                <a:solidFill>
                  <a:schemeClr val="tx1">
                    <a:lumMod val="65000"/>
                    <a:lumOff val="35000"/>
                  </a:schemeClr>
                </a:solidFill>
              </a:rPr>
              <a:t>las </a:t>
            </a:r>
            <a:r>
              <a:rPr lang="es-CO" sz="4400" b="1" dirty="0">
                <a:solidFill>
                  <a:schemeClr val="tx1">
                    <a:lumMod val="65000"/>
                    <a:lumOff val="35000"/>
                  </a:schemeClr>
                </a:solidFill>
                <a:latin typeface="Myriad Pro" panose="020B0503030403020204" pitchFamily="34" charset="0"/>
              </a:rPr>
              <a:t>enfermedades ocupacionales, y daños a la propiedad </a:t>
            </a:r>
            <a:r>
              <a:rPr lang="es-MX" sz="4400" dirty="0">
                <a:solidFill>
                  <a:schemeClr val="tx1">
                    <a:lumMod val="65000"/>
                    <a:lumOff val="35000"/>
                  </a:schemeClr>
                </a:solidFill>
              </a:rPr>
              <a:t>lo que beneficiara la </a:t>
            </a:r>
            <a:r>
              <a:rPr lang="es-MX" sz="4400" b="1" dirty="0">
                <a:solidFill>
                  <a:schemeClr val="tx1">
                    <a:lumMod val="65000"/>
                    <a:lumOff val="35000"/>
                  </a:schemeClr>
                </a:solidFill>
              </a:rPr>
              <a:t>calidad de vida laboral</a:t>
            </a:r>
            <a:r>
              <a:rPr lang="es-MX" sz="4400" dirty="0">
                <a:solidFill>
                  <a:schemeClr val="tx1">
                    <a:lumMod val="65000"/>
                    <a:lumOff val="35000"/>
                  </a:schemeClr>
                </a:solidFill>
              </a:rPr>
              <a:t> de nuestros trabajadores, proveedores, contratistas y grupos de interés.</a:t>
            </a:r>
            <a:r>
              <a:rPr lang="es-CO" sz="4400" dirty="0">
                <a:solidFill>
                  <a:schemeClr val="tx1">
                    <a:lumMod val="65000"/>
                    <a:lumOff val="35000"/>
                  </a:schemeClr>
                </a:solidFill>
              </a:rPr>
              <a:t> </a:t>
            </a:r>
          </a:p>
          <a:p>
            <a:pPr lvl="0" algn="just"/>
            <a:r>
              <a:rPr lang="es-CO" sz="4400" dirty="0">
                <a:solidFill>
                  <a:schemeClr val="tx1">
                    <a:lumMod val="65000"/>
                    <a:lumOff val="35000"/>
                  </a:schemeClr>
                </a:solidFill>
              </a:rPr>
              <a:t>L</a:t>
            </a:r>
            <a:r>
              <a:rPr lang="es-MX" sz="4400" dirty="0">
                <a:solidFill>
                  <a:schemeClr val="tx1">
                    <a:lumMod val="65000"/>
                    <a:lumOff val="35000"/>
                  </a:schemeClr>
                </a:solidFill>
              </a:rPr>
              <a:t>a </a:t>
            </a:r>
            <a:r>
              <a:rPr lang="es-MX" sz="4400" b="1" dirty="0">
                <a:solidFill>
                  <a:schemeClr val="tx1">
                    <a:lumMod val="65000"/>
                    <a:lumOff val="35000"/>
                  </a:schemeClr>
                </a:solidFill>
                <a:latin typeface="Myriad Pro" panose="020B0503030403020204" pitchFamily="34" charset="0"/>
              </a:rPr>
              <a:t>prevención de la contaminación</a:t>
            </a:r>
            <a:r>
              <a:rPr lang="es-MX" sz="4400" dirty="0">
                <a:solidFill>
                  <a:schemeClr val="tx1">
                    <a:lumMod val="65000"/>
                    <a:lumOff val="35000"/>
                  </a:schemeClr>
                </a:solidFill>
              </a:rPr>
              <a:t>, mitigación, corrección, y/o </a:t>
            </a:r>
            <a:r>
              <a:rPr lang="es-MX" sz="4400" b="1" dirty="0">
                <a:solidFill>
                  <a:schemeClr val="tx1">
                    <a:lumMod val="65000"/>
                    <a:lumOff val="35000"/>
                  </a:schemeClr>
                </a:solidFill>
                <a:latin typeface="Myriad Pro" panose="020B0503030403020204" pitchFamily="34" charset="0"/>
              </a:rPr>
              <a:t>compensación de impactos negativos</a:t>
            </a:r>
            <a:r>
              <a:rPr lang="es-MX" sz="4400" dirty="0">
                <a:solidFill>
                  <a:schemeClr val="tx1">
                    <a:lumMod val="65000"/>
                    <a:lumOff val="35000"/>
                  </a:schemeClr>
                </a:solidFill>
              </a:rPr>
              <a:t>, la potenciación de los impactos positivos, el uso racional de los recursos, el  mejoramiento continuo del desempeño ambiental, la promoción  y fortalecimiento de la cultura ambiental</a:t>
            </a:r>
            <a:r>
              <a:rPr lang="es-CO" sz="4400" dirty="0">
                <a:solidFill>
                  <a:schemeClr val="tx1">
                    <a:lumMod val="65000"/>
                    <a:lumOff val="35000"/>
                  </a:schemeClr>
                </a:solidFill>
              </a:rPr>
              <a:t>.</a:t>
            </a:r>
          </a:p>
          <a:p>
            <a:endParaRPr lang="es-CO" sz="4400" dirty="0">
              <a:solidFill>
                <a:schemeClr val="tx1">
                  <a:lumMod val="65000"/>
                  <a:lumOff val="35000"/>
                </a:schemeClr>
              </a:solidFill>
            </a:endParaRPr>
          </a:p>
        </p:txBody>
      </p:sp>
      <p:sp>
        <p:nvSpPr>
          <p:cNvPr id="14" name="Subtitle 2">
            <a:extLst>
              <a:ext uri="{FF2B5EF4-FFF2-40B4-BE49-F238E27FC236}">
                <a16:creationId xmlns:a16="http://schemas.microsoft.com/office/drawing/2014/main" id="{1163725C-4397-41FC-86B1-6F763BCE8E7B}"/>
              </a:ext>
            </a:extLst>
          </p:cNvPr>
          <p:cNvSpPr txBox="1">
            <a:spLocks/>
          </p:cNvSpPr>
          <p:nvPr/>
        </p:nvSpPr>
        <p:spPr>
          <a:xfrm>
            <a:off x="3208421" y="8022047"/>
            <a:ext cx="27107171" cy="300124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s-MX" sz="4400" b="1" dirty="0">
                <a:solidFill>
                  <a:schemeClr val="tx1">
                    <a:lumMod val="65000"/>
                    <a:lumOff val="35000"/>
                  </a:schemeClr>
                </a:solidFill>
              </a:rPr>
              <a:t>ACA Auditores &amp; Consultores</a:t>
            </a:r>
            <a:r>
              <a:rPr lang="es-CO" sz="4400" b="1" dirty="0">
                <a:solidFill>
                  <a:schemeClr val="tx1">
                    <a:lumMod val="65000"/>
                    <a:lumOff val="35000"/>
                  </a:schemeClr>
                </a:solidFill>
              </a:rPr>
              <a:t>, </a:t>
            </a:r>
            <a:r>
              <a:rPr lang="es-CO" sz="4400" dirty="0">
                <a:solidFill>
                  <a:schemeClr val="tx1">
                    <a:lumMod val="65000"/>
                    <a:lumOff val="35000"/>
                  </a:schemeClr>
                </a:solidFill>
              </a:rPr>
              <a:t>es una empresa especializada en la prestación de servicios contables. Contamos </a:t>
            </a:r>
            <a:r>
              <a:rPr lang="es-MX" sz="4400" dirty="0">
                <a:solidFill>
                  <a:schemeClr val="tx1">
                    <a:lumMod val="65000"/>
                    <a:lumOff val="35000"/>
                  </a:schemeClr>
                </a:solidFill>
              </a:rPr>
              <a:t>con </a:t>
            </a:r>
            <a:r>
              <a:rPr lang="es-ES" sz="4400" dirty="0">
                <a:solidFill>
                  <a:schemeClr val="tx1">
                    <a:lumMod val="65000"/>
                    <a:lumOff val="35000"/>
                  </a:schemeClr>
                </a:solidFill>
              </a:rPr>
              <a:t>la </a:t>
            </a:r>
            <a:r>
              <a:rPr lang="es-ES" sz="4400" b="1" dirty="0">
                <a:solidFill>
                  <a:schemeClr val="tx1">
                    <a:lumMod val="65000"/>
                    <a:lumOff val="35000"/>
                  </a:schemeClr>
                </a:solidFill>
              </a:rPr>
              <a:t>disposición de los recursos humanos, económicos, </a:t>
            </a:r>
            <a:r>
              <a:rPr lang="es-CO" sz="4400" b="1" dirty="0">
                <a:solidFill>
                  <a:schemeClr val="tx1">
                    <a:lumMod val="65000"/>
                    <a:lumOff val="35000"/>
                  </a:schemeClr>
                </a:solidFill>
              </a:rPr>
              <a:t>tecnológicos</a:t>
            </a:r>
            <a:r>
              <a:rPr lang="es-ES" sz="4400" b="1" dirty="0">
                <a:solidFill>
                  <a:schemeClr val="tx1">
                    <a:lumMod val="65000"/>
                    <a:lumOff val="35000"/>
                  </a:schemeClr>
                </a:solidFill>
              </a:rPr>
              <a:t> y físicos</a:t>
            </a:r>
            <a:r>
              <a:rPr lang="es-ES" sz="4400" dirty="0">
                <a:solidFill>
                  <a:schemeClr val="tx1">
                    <a:lumMod val="65000"/>
                    <a:lumOff val="35000"/>
                  </a:schemeClr>
                </a:solidFill>
              </a:rPr>
              <a:t> necesarios, </a:t>
            </a:r>
            <a:r>
              <a:rPr lang="es-MX" sz="4400" dirty="0">
                <a:solidFill>
                  <a:schemeClr val="tx1">
                    <a:lumMod val="65000"/>
                    <a:lumOff val="35000"/>
                  </a:schemeClr>
                </a:solidFill>
              </a:rPr>
              <a:t>lo cual garantiza </a:t>
            </a:r>
            <a:r>
              <a:rPr lang="es-CO" sz="4400" dirty="0">
                <a:solidFill>
                  <a:schemeClr val="tx1">
                    <a:lumMod val="65000"/>
                    <a:lumOff val="35000"/>
                  </a:schemeClr>
                </a:solidFill>
              </a:rPr>
              <a:t>el </a:t>
            </a:r>
            <a:r>
              <a:rPr lang="es-CO" sz="4400" b="1" dirty="0">
                <a:solidFill>
                  <a:schemeClr val="tx1">
                    <a:lumMod val="65000"/>
                    <a:lumOff val="35000"/>
                  </a:schemeClr>
                </a:solidFill>
              </a:rPr>
              <a:t>mantenimiento, desempeño </a:t>
            </a:r>
            <a:r>
              <a:rPr lang="es-CO" sz="4400" b="1" dirty="0">
                <a:solidFill>
                  <a:schemeClr val="tx1">
                    <a:lumMod val="65000"/>
                    <a:lumOff val="35000"/>
                  </a:schemeClr>
                </a:solidFill>
                <a:latin typeface="Myriad Pro" panose="020B0503030403020204" pitchFamily="34" charset="0"/>
              </a:rPr>
              <a:t>y mejoramiento continúo </a:t>
            </a:r>
            <a:r>
              <a:rPr lang="es-ES" sz="4400" dirty="0">
                <a:solidFill>
                  <a:schemeClr val="tx1">
                    <a:lumMod val="65000"/>
                    <a:lumOff val="35000"/>
                  </a:schemeClr>
                </a:solidFill>
              </a:rPr>
              <a:t>del Sistema de Gestión de la Seguridad, Salud en el Trabajo y ambiente y todos aquellos programas, subprogramas y actividades que lo integran</a:t>
            </a:r>
            <a:r>
              <a:rPr lang="es-MX" sz="4400" dirty="0">
                <a:solidFill>
                  <a:schemeClr val="tx1">
                    <a:lumMod val="65000"/>
                    <a:lumOff val="35000"/>
                  </a:schemeClr>
                </a:solidFill>
              </a:rPr>
              <a:t>.  Para esto cuenta con:</a:t>
            </a:r>
            <a:endParaRPr lang="es-CO" sz="4400" dirty="0">
              <a:solidFill>
                <a:schemeClr val="tx1">
                  <a:lumMod val="65000"/>
                  <a:lumOff val="35000"/>
                </a:schemeClr>
              </a:solidFill>
            </a:endParaRPr>
          </a:p>
          <a:p>
            <a:pPr algn="just"/>
            <a:endParaRPr lang="es-CO" sz="4800" dirty="0">
              <a:solidFill>
                <a:schemeClr val="tx1">
                  <a:lumMod val="65000"/>
                  <a:lumOff val="35000"/>
                </a:schemeClr>
              </a:solidFill>
            </a:endParaRPr>
          </a:p>
        </p:txBody>
      </p:sp>
      <p:pic>
        <p:nvPicPr>
          <p:cNvPr id="16" name="Picture 15">
            <a:extLst>
              <a:ext uri="{FF2B5EF4-FFF2-40B4-BE49-F238E27FC236}">
                <a16:creationId xmlns:a16="http://schemas.microsoft.com/office/drawing/2014/main" id="{95086582-8BC5-4905-A75D-857233C355B1}"/>
              </a:ext>
            </a:extLst>
          </p:cNvPr>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2675125"/>
            <a:ext cx="1125378" cy="1232983"/>
          </a:xfrm>
          <a:prstGeom prst="rect">
            <a:avLst/>
          </a:prstGeom>
        </p:spPr>
      </p:pic>
      <p:pic>
        <p:nvPicPr>
          <p:cNvPr id="17" name="Picture 16">
            <a:extLst>
              <a:ext uri="{FF2B5EF4-FFF2-40B4-BE49-F238E27FC236}">
                <a16:creationId xmlns:a16="http://schemas.microsoft.com/office/drawing/2014/main" id="{02486D24-D699-4151-A2BC-696A1D668893}"/>
              </a:ext>
            </a:extLst>
          </p:cNvPr>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4733550"/>
            <a:ext cx="1125378" cy="1232983"/>
          </a:xfrm>
          <a:prstGeom prst="rect">
            <a:avLst/>
          </a:prstGeom>
        </p:spPr>
      </p:pic>
      <p:pic>
        <p:nvPicPr>
          <p:cNvPr id="20" name="Picture 19">
            <a:extLst>
              <a:ext uri="{FF2B5EF4-FFF2-40B4-BE49-F238E27FC236}">
                <a16:creationId xmlns:a16="http://schemas.microsoft.com/office/drawing/2014/main" id="{3B540A05-2686-4E1F-BCA2-2363960881E9}"/>
              </a:ext>
            </a:extLst>
          </p:cNvPr>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7274790"/>
            <a:ext cx="1125378" cy="1232983"/>
          </a:xfrm>
          <a:prstGeom prst="rect">
            <a:avLst/>
          </a:prstGeom>
        </p:spPr>
      </p:pic>
      <p:sp>
        <p:nvSpPr>
          <p:cNvPr id="11" name="Rectangle 1">
            <a:extLst>
              <a:ext uri="{FF2B5EF4-FFF2-40B4-BE49-F238E27FC236}">
                <a16:creationId xmlns:a16="http://schemas.microsoft.com/office/drawing/2014/main" id="{9B943F56-768D-4540-8D22-2D41F8809D48}"/>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Política</a:t>
            </a:r>
            <a:r>
              <a:rPr lang="en-US" sz="10080" dirty="0">
                <a:solidFill>
                  <a:schemeClr val="accent1">
                    <a:lumMod val="60000"/>
                    <a:lumOff val="40000"/>
                  </a:schemeClr>
                </a:solidFill>
                <a:latin typeface="News Gothic MT"/>
                <a:cs typeface="News Gothic MT"/>
              </a:rPr>
              <a:t> HSE</a:t>
            </a:r>
          </a:p>
        </p:txBody>
      </p:sp>
      <p:cxnSp>
        <p:nvCxnSpPr>
          <p:cNvPr id="12" name="Conector recto 9">
            <a:extLst>
              <a:ext uri="{FF2B5EF4-FFF2-40B4-BE49-F238E27FC236}">
                <a16:creationId xmlns:a16="http://schemas.microsoft.com/office/drawing/2014/main" id="{4EF18EFF-F096-49B1-A8FE-AAEFE8AF8774}"/>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0D5ADEFC-E544-40B2-9FF8-172C2E6697B0}"/>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3903179" y="18283563"/>
            <a:ext cx="3874773" cy="2549943"/>
          </a:xfrm>
          <a:prstGeom prst="rect">
            <a:avLst/>
          </a:prstGeom>
        </p:spPr>
      </p:pic>
    </p:spTree>
    <p:extLst>
      <p:ext uri="{BB962C8B-B14F-4D97-AF65-F5344CB8AC3E}">
        <p14:creationId xmlns:p14="http://schemas.microsoft.com/office/powerpoint/2010/main" val="22905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a:xfrm>
            <a:off x="3141091" y="9868587"/>
            <a:ext cx="26121867" cy="871296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s-CO" sz="5400" dirty="0">
                <a:solidFill>
                  <a:schemeClr val="tx1">
                    <a:lumMod val="65000"/>
                    <a:lumOff val="35000"/>
                  </a:schemeClr>
                </a:solidFill>
              </a:rPr>
              <a:t>Es política de la Compañía mantener lugares de trabajo donde prime la seguridad, la salud y la productividad. La Compañía es consciente de que el consumo y abuso de </a:t>
            </a:r>
            <a:r>
              <a:rPr lang="es-CO" sz="5400" b="1" dirty="0">
                <a:solidFill>
                  <a:schemeClr val="tx1">
                    <a:lumMod val="65000"/>
                    <a:lumOff val="35000"/>
                  </a:schemeClr>
                </a:solidFill>
              </a:rPr>
              <a:t>alcohol, drogas y tabaco por parte de sus trabajadores y contratistas</a:t>
            </a:r>
            <a:r>
              <a:rPr lang="es-CO" sz="5400" dirty="0">
                <a:solidFill>
                  <a:schemeClr val="tx1">
                    <a:lumMod val="65000"/>
                    <a:lumOff val="35000"/>
                  </a:schemeClr>
                </a:solidFill>
              </a:rPr>
              <a:t>, causan efectos adversos en la capacidad para desempeñarse en forma adecuada y afectan seriamente la seguridad, eficiencia y productividad.</a:t>
            </a:r>
          </a:p>
          <a:p>
            <a:pPr algn="just"/>
            <a:endParaRPr lang="es-CO" sz="5400" dirty="0">
              <a:solidFill>
                <a:schemeClr val="tx1">
                  <a:lumMod val="65000"/>
                  <a:lumOff val="35000"/>
                </a:schemeClr>
              </a:solidFill>
            </a:endParaRPr>
          </a:p>
          <a:p>
            <a:pPr algn="just"/>
            <a:r>
              <a:rPr lang="es-CO" sz="5400" dirty="0">
                <a:solidFill>
                  <a:schemeClr val="tx1">
                    <a:lumMod val="65000"/>
                    <a:lumOff val="35000"/>
                  </a:schemeClr>
                </a:solidFill>
              </a:rPr>
              <a:t>Por lo anterior nos comprometemos a </a:t>
            </a:r>
            <a:r>
              <a:rPr lang="es-CO" sz="5400" b="1" dirty="0">
                <a:solidFill>
                  <a:schemeClr val="tx1">
                    <a:lumMod val="65000"/>
                    <a:lumOff val="35000"/>
                  </a:schemeClr>
                </a:solidFill>
              </a:rPr>
              <a:t>prevenir el consumo de estas sustancias</a:t>
            </a:r>
            <a:r>
              <a:rPr lang="es-CO" sz="5400" dirty="0">
                <a:solidFill>
                  <a:schemeClr val="tx1">
                    <a:lumMod val="65000"/>
                    <a:lumOff val="35000"/>
                  </a:schemeClr>
                </a:solidFill>
              </a:rPr>
              <a:t> a través de </a:t>
            </a:r>
            <a:r>
              <a:rPr lang="es-CO" sz="5400" b="1" dirty="0">
                <a:solidFill>
                  <a:schemeClr val="tx1">
                    <a:lumMod val="65000"/>
                    <a:lumOff val="35000"/>
                  </a:schemeClr>
                </a:solidFill>
              </a:rPr>
              <a:t>campañas educativas </a:t>
            </a:r>
            <a:r>
              <a:rPr lang="es-CO" sz="5400" dirty="0">
                <a:solidFill>
                  <a:schemeClr val="tx1">
                    <a:lumMod val="65000"/>
                    <a:lumOff val="35000"/>
                  </a:schemeClr>
                </a:solidFill>
              </a:rPr>
              <a:t>difundiendo los efectos nocivos en la salud que estimulen el </a:t>
            </a:r>
            <a:r>
              <a:rPr lang="es-CO" sz="5400" b="1" dirty="0">
                <a:solidFill>
                  <a:schemeClr val="tx1">
                    <a:lumMod val="65000"/>
                    <a:lumOff val="35000"/>
                  </a:schemeClr>
                </a:solidFill>
              </a:rPr>
              <a:t>No consumo de licor</a:t>
            </a:r>
            <a:r>
              <a:rPr lang="es-CO" sz="5400" dirty="0">
                <a:solidFill>
                  <a:schemeClr val="tx1">
                    <a:lumMod val="65000"/>
                    <a:lumOff val="35000"/>
                  </a:schemeClr>
                </a:solidFill>
              </a:rPr>
              <a:t>, </a:t>
            </a:r>
            <a:r>
              <a:rPr lang="es-CO" sz="5400" b="1" dirty="0">
                <a:solidFill>
                  <a:schemeClr val="tx1">
                    <a:lumMod val="65000"/>
                    <a:lumOff val="35000"/>
                  </a:schemeClr>
                </a:solidFill>
              </a:rPr>
              <a:t>drogas y/o sustancias psicoactivas</a:t>
            </a:r>
            <a:r>
              <a:rPr lang="es-CO" sz="5400" dirty="0">
                <a:solidFill>
                  <a:schemeClr val="tx1">
                    <a:lumMod val="65000"/>
                    <a:lumOff val="35000"/>
                  </a:schemeClr>
                </a:solidFill>
              </a:rPr>
              <a:t>, así como, el hábito de </a:t>
            </a:r>
            <a:r>
              <a:rPr lang="es-CO" sz="5400" b="1" dirty="0">
                <a:solidFill>
                  <a:schemeClr val="tx1">
                    <a:lumMod val="65000"/>
                    <a:lumOff val="35000"/>
                  </a:schemeClr>
                </a:solidFill>
              </a:rPr>
              <a:t>No fumar</a:t>
            </a:r>
            <a:r>
              <a:rPr lang="es-CO" sz="5400" dirty="0">
                <a:solidFill>
                  <a:schemeClr val="tx1">
                    <a:lumMod val="65000"/>
                    <a:lumOff val="35000"/>
                  </a:schemeClr>
                </a:solidFill>
              </a:rPr>
              <a:t>.</a:t>
            </a:r>
          </a:p>
        </p:txBody>
      </p:sp>
      <p:sp>
        <p:nvSpPr>
          <p:cNvPr id="6" name="Subtitle 2">
            <a:extLst>
              <a:ext uri="{FF2B5EF4-FFF2-40B4-BE49-F238E27FC236}">
                <a16:creationId xmlns:a16="http://schemas.microsoft.com/office/drawing/2014/main" id="{18D0C1FD-D7F2-4337-9A50-84133A14B14B}"/>
              </a:ext>
            </a:extLst>
          </p:cNvPr>
          <p:cNvSpPr txBox="1">
            <a:spLocks/>
          </p:cNvSpPr>
          <p:nvPr/>
        </p:nvSpPr>
        <p:spPr>
          <a:xfrm>
            <a:off x="20810537" y="18894620"/>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dirty="0">
                <a:solidFill>
                  <a:schemeClr val="tx1">
                    <a:lumMod val="65000"/>
                    <a:lumOff val="35000"/>
                  </a:schemeClr>
                </a:solidFill>
              </a:rPr>
              <a:t>Erick Leonardo Cucunuba Bello</a:t>
            </a:r>
          </a:p>
          <a:p>
            <a:pPr algn="l">
              <a:lnSpc>
                <a:spcPct val="100000"/>
              </a:lnSpc>
              <a:spcBef>
                <a:spcPts val="0"/>
              </a:spcBef>
            </a:pPr>
            <a:r>
              <a:rPr lang="es-ES" sz="4000" dirty="0">
                <a:solidFill>
                  <a:schemeClr val="tx1">
                    <a:lumMod val="65000"/>
                    <a:lumOff val="35000"/>
                  </a:schemeClr>
                </a:solidFill>
              </a:rPr>
              <a:t>Representante Legal</a:t>
            </a:r>
          </a:p>
          <a:p>
            <a:pPr algn="l">
              <a:lnSpc>
                <a:spcPct val="100000"/>
              </a:lnSpc>
              <a:spcBef>
                <a:spcPts val="0"/>
              </a:spcBef>
            </a:pPr>
            <a:r>
              <a:rPr lang="es-ES" sz="4000" dirty="0">
                <a:solidFill>
                  <a:schemeClr val="tx1">
                    <a:lumMod val="65000"/>
                    <a:lumOff val="35000"/>
                  </a:schemeClr>
                </a:solidFill>
              </a:rPr>
              <a:t> </a:t>
            </a:r>
          </a:p>
        </p:txBody>
      </p:sp>
      <p:sp>
        <p:nvSpPr>
          <p:cNvPr id="7" name="Rectangle 1">
            <a:extLst>
              <a:ext uri="{FF2B5EF4-FFF2-40B4-BE49-F238E27FC236}">
                <a16:creationId xmlns:a16="http://schemas.microsoft.com/office/drawing/2014/main" id="{2008A8F7-C468-4EC1-BBD2-B8D274810C43}"/>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s-MX" sz="10080" dirty="0">
                <a:solidFill>
                  <a:schemeClr val="accent1">
                    <a:lumMod val="60000"/>
                    <a:lumOff val="40000"/>
                  </a:schemeClr>
                </a:solidFill>
                <a:latin typeface="News Gothic MT"/>
                <a:cs typeface="News Gothic MT"/>
              </a:rPr>
              <a:t>POLÍTICA </a:t>
            </a:r>
          </a:p>
        </p:txBody>
      </p:sp>
      <p:cxnSp>
        <p:nvCxnSpPr>
          <p:cNvPr id="8" name="Conector recto 9">
            <a:extLst>
              <a:ext uri="{FF2B5EF4-FFF2-40B4-BE49-F238E27FC236}">
                <a16:creationId xmlns:a16="http://schemas.microsoft.com/office/drawing/2014/main" id="{891E7A19-FC63-427C-8892-3869F86C16A3}"/>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9" name="Rectangle 1">
            <a:extLst>
              <a:ext uri="{FF2B5EF4-FFF2-40B4-BE49-F238E27FC236}">
                <a16:creationId xmlns:a16="http://schemas.microsoft.com/office/drawing/2014/main" id="{6A17FCB9-1331-4EBE-A38B-DA9CB089D350}"/>
              </a:ext>
            </a:extLst>
          </p:cNvPr>
          <p:cNvSpPr>
            <a:spLocks noChangeArrowheads="1"/>
          </p:cNvSpPr>
          <p:nvPr/>
        </p:nvSpPr>
        <p:spPr bwMode="auto">
          <a:xfrm>
            <a:off x="16157502" y="4863407"/>
            <a:ext cx="15409712" cy="3416320"/>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s-MX" sz="7200" dirty="0">
                <a:solidFill>
                  <a:schemeClr val="accent1">
                    <a:lumMod val="60000"/>
                    <a:lumOff val="40000"/>
                  </a:schemeClr>
                </a:solidFill>
                <a:latin typeface="News Gothic MT"/>
                <a:cs typeface="News Gothic MT"/>
              </a:rPr>
              <a:t>PREVENCIÓN DE TABAQUISMO, ALCOHOL Y SUSTANCIAS PSICOACTIVAS</a:t>
            </a:r>
          </a:p>
        </p:txBody>
      </p:sp>
      <p:pic>
        <p:nvPicPr>
          <p:cNvPr id="10" name="Picture 9">
            <a:extLst>
              <a:ext uri="{FF2B5EF4-FFF2-40B4-BE49-F238E27FC236}">
                <a16:creationId xmlns:a16="http://schemas.microsoft.com/office/drawing/2014/main" id="{1FA9E3BE-5352-431A-90CE-8FE2A5F8F1DE}"/>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1976694" y="17036383"/>
            <a:ext cx="3874773" cy="2549943"/>
          </a:xfrm>
          <a:prstGeom prst="rect">
            <a:avLst/>
          </a:prstGeom>
        </p:spPr>
      </p:pic>
    </p:spTree>
    <p:extLst>
      <p:ext uri="{BB962C8B-B14F-4D97-AF65-F5344CB8AC3E}">
        <p14:creationId xmlns:p14="http://schemas.microsoft.com/office/powerpoint/2010/main" val="522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376489" y="8000689"/>
            <a:ext cx="28146856" cy="12403395"/>
          </a:xfrm>
          <a:prstGeom prst="rect">
            <a:avLst/>
          </a:prstGeom>
        </p:spPr>
        <p:txBody>
          <a:bodyPr wrap="square">
            <a:spAutoFit/>
          </a:bodyPr>
          <a:lstStyle/>
          <a:p>
            <a:pPr algn="just"/>
            <a:r>
              <a:rPr lang="es-MX" sz="4000" dirty="0">
                <a:solidFill>
                  <a:schemeClr val="bg1">
                    <a:lumMod val="65000"/>
                    <a:lumOff val="35000"/>
                  </a:schemeClr>
                </a:solidFill>
              </a:rPr>
              <a:t>ACA Auditores &amp; Consultores</a:t>
            </a:r>
            <a:r>
              <a:rPr lang="es-CO" sz="4000" dirty="0">
                <a:solidFill>
                  <a:schemeClr val="bg1">
                    <a:lumMod val="65000"/>
                    <a:lumOff val="35000"/>
                  </a:schemeClr>
                </a:solidFill>
              </a:rPr>
              <a:t>, tiene la firme convicción de contribuir de manera eficaz en salvaguardar la vida, salud e integridad de las personas, como también de los bienes y recursos; mediante una constante </a:t>
            </a:r>
            <a:r>
              <a:rPr lang="es-CO" sz="4000" b="1" dirty="0">
                <a:solidFill>
                  <a:schemeClr val="bg1">
                    <a:lumMod val="65000"/>
                    <a:lumOff val="35000"/>
                  </a:schemeClr>
                </a:solidFill>
                <a:latin typeface="Myriad Pro" panose="020B0503030403020204" pitchFamily="34" charset="0"/>
              </a:rPr>
              <a:t>sensibilización del personal y la promoción de acciones y estrategias </a:t>
            </a:r>
            <a:r>
              <a:rPr lang="es-CO" sz="4000" dirty="0">
                <a:solidFill>
                  <a:schemeClr val="bg1">
                    <a:lumMod val="65000"/>
                    <a:lumOff val="35000"/>
                  </a:schemeClr>
                </a:solidFill>
              </a:rPr>
              <a:t>de prevención y control de los accidentes de tránsito.</a:t>
            </a:r>
          </a:p>
          <a:p>
            <a:pPr algn="just"/>
            <a:r>
              <a:rPr lang="es-CO" sz="4000" dirty="0">
                <a:solidFill>
                  <a:schemeClr val="bg1">
                    <a:lumMod val="65000"/>
                    <a:lumOff val="35000"/>
                  </a:schemeClr>
                </a:solidFill>
              </a:rPr>
              <a:t>  </a:t>
            </a:r>
          </a:p>
          <a:p>
            <a:pPr algn="just"/>
            <a:r>
              <a:rPr lang="es-CO" sz="4000" dirty="0">
                <a:solidFill>
                  <a:schemeClr val="bg1">
                    <a:lumMod val="65000"/>
                    <a:lumOff val="35000"/>
                  </a:schemeClr>
                </a:solidFill>
              </a:rPr>
              <a:t>     Para cumplir este propósito de </a:t>
            </a:r>
            <a:r>
              <a:rPr lang="es-MX" sz="4000" dirty="0">
                <a:solidFill>
                  <a:schemeClr val="bg1">
                    <a:lumMod val="65000"/>
                    <a:lumOff val="35000"/>
                  </a:schemeClr>
                </a:solidFill>
              </a:rPr>
              <a:t>ACA Auditores &amp; Consultores</a:t>
            </a:r>
            <a:r>
              <a:rPr lang="es-CO" sz="4000" dirty="0">
                <a:solidFill>
                  <a:schemeClr val="bg1">
                    <a:lumMod val="65000"/>
                    <a:lumOff val="35000"/>
                  </a:schemeClr>
                </a:solidFill>
              </a:rPr>
              <a:t>, se basa en las siguientes medidas:</a:t>
            </a:r>
          </a:p>
          <a:p>
            <a:pPr algn="just"/>
            <a:endParaRPr lang="es-CO" sz="4000" dirty="0">
              <a:solidFill>
                <a:schemeClr val="bg1">
                  <a:lumMod val="65000"/>
                  <a:lumOff val="35000"/>
                </a:schemeClr>
              </a:solidFill>
            </a:endParaRPr>
          </a:p>
          <a:p>
            <a:pPr algn="just">
              <a:tabLst>
                <a:tab pos="542925" algn="l"/>
              </a:tabLst>
            </a:pPr>
            <a:r>
              <a:rPr lang="es-CO" sz="4000" dirty="0">
                <a:solidFill>
                  <a:schemeClr val="bg1">
                    <a:lumMod val="65000"/>
                    <a:lumOff val="35000"/>
                  </a:schemeClr>
                </a:solidFill>
              </a:rPr>
              <a:t>	Cumplir con la reglamentación establecida en el </a:t>
            </a:r>
            <a:r>
              <a:rPr lang="es-CO" sz="4000" b="1" dirty="0">
                <a:solidFill>
                  <a:schemeClr val="bg1">
                    <a:lumMod val="65000"/>
                    <a:lumOff val="35000"/>
                  </a:schemeClr>
                </a:solidFill>
                <a:latin typeface="Myriad Pro" panose="020B0503030403020204" pitchFamily="34" charset="0"/>
              </a:rPr>
              <a:t>Código Nacional de Tránsito Terrestre </a:t>
            </a:r>
            <a:r>
              <a:rPr lang="es-CO" sz="4000" dirty="0">
                <a:solidFill>
                  <a:schemeClr val="bg1">
                    <a:lumMod val="65000"/>
                    <a:lumOff val="35000"/>
                  </a:schemeClr>
                </a:solidFill>
              </a:rPr>
              <a:t>según la</a:t>
            </a:r>
            <a:r>
              <a:rPr lang="es-CO" sz="4000" b="1" dirty="0">
                <a:solidFill>
                  <a:schemeClr val="bg1">
                    <a:lumMod val="65000"/>
                    <a:lumOff val="35000"/>
                  </a:schemeClr>
                </a:solidFill>
              </a:rPr>
              <a:t> ley</a:t>
            </a:r>
            <a:r>
              <a:rPr lang="es-CO" sz="4000" dirty="0">
                <a:solidFill>
                  <a:schemeClr val="bg1">
                    <a:lumMod val="65000"/>
                    <a:lumOff val="35000"/>
                  </a:schemeClr>
                </a:solidFill>
              </a:rPr>
              <a:t> </a:t>
            </a:r>
            <a:r>
              <a:rPr lang="es-CO" sz="4000" b="1" dirty="0">
                <a:solidFill>
                  <a:schemeClr val="bg1">
                    <a:lumMod val="65000"/>
                    <a:lumOff val="35000"/>
                  </a:schemeClr>
                </a:solidFill>
              </a:rPr>
              <a:t>769 de 2002</a:t>
            </a:r>
            <a:r>
              <a:rPr lang="es-CO" sz="4000" dirty="0">
                <a:solidFill>
                  <a:schemeClr val="bg1">
                    <a:lumMod val="65000"/>
                    <a:lumOff val="35000"/>
                  </a:schemeClr>
                </a:solidFill>
              </a:rPr>
              <a:t>, que se 	enmarca en principios de seguridad, calidad, la preservación de un ambiente sano y la protección del espacio público.</a:t>
            </a:r>
            <a:br>
              <a:rPr lang="es-CO" sz="4000" dirty="0">
                <a:solidFill>
                  <a:schemeClr val="bg1">
                    <a:lumMod val="65000"/>
                    <a:lumOff val="35000"/>
                  </a:schemeClr>
                </a:solidFill>
              </a:rPr>
            </a:br>
            <a:br>
              <a:rPr lang="es-CO" sz="4000" dirty="0">
                <a:solidFill>
                  <a:schemeClr val="bg1">
                    <a:lumMod val="65000"/>
                    <a:lumOff val="35000"/>
                  </a:schemeClr>
                </a:solidFill>
              </a:rPr>
            </a:br>
            <a:r>
              <a:rPr lang="es-CO" sz="4000" dirty="0">
                <a:solidFill>
                  <a:schemeClr val="bg1">
                    <a:lumMod val="65000"/>
                    <a:lumOff val="35000"/>
                  </a:schemeClr>
                </a:solidFill>
              </a:rPr>
              <a:t>	Establecer estrategias de concientización a los empleados a través de </a:t>
            </a:r>
            <a:r>
              <a:rPr lang="es-CO" sz="4000" b="1" dirty="0">
                <a:solidFill>
                  <a:schemeClr val="bg1">
                    <a:lumMod val="65000"/>
                    <a:lumOff val="35000"/>
                  </a:schemeClr>
                </a:solidFill>
                <a:latin typeface="Myriad Pro" panose="020B0503030403020204" pitchFamily="34" charset="0"/>
              </a:rPr>
              <a:t>capacitaciones </a:t>
            </a:r>
            <a:r>
              <a:rPr lang="es-CO" sz="4000" dirty="0">
                <a:solidFill>
                  <a:schemeClr val="bg1">
                    <a:lumMod val="65000"/>
                    <a:lumOff val="35000"/>
                  </a:schemeClr>
                </a:solidFill>
              </a:rPr>
              <a:t>de orientación a la prevención de 	accidentes de tránsito y respeto por las señales de tránsito vehicular, que permitan la adopción de conductas proactivas 	frente al manejo defensivo.</a:t>
            </a:r>
          </a:p>
          <a:p>
            <a:pPr algn="just">
              <a:tabLst>
                <a:tab pos="542925" algn="l"/>
              </a:tabLst>
            </a:pPr>
            <a:endParaRPr lang="en-US" sz="4000" dirty="0">
              <a:solidFill>
                <a:schemeClr val="bg1">
                  <a:lumMod val="65000"/>
                  <a:lumOff val="35000"/>
                </a:schemeClr>
              </a:solidFill>
            </a:endParaRPr>
          </a:p>
          <a:p>
            <a:pPr algn="just">
              <a:tabLst>
                <a:tab pos="542925" algn="l"/>
              </a:tabLst>
            </a:pPr>
            <a:r>
              <a:rPr lang="es-CO" sz="4000" dirty="0">
                <a:solidFill>
                  <a:schemeClr val="bg1">
                    <a:lumMod val="65000"/>
                    <a:lumOff val="35000"/>
                  </a:schemeClr>
                </a:solidFill>
              </a:rPr>
              <a:t>	Vigilar la responsabilidad de los contratistas en el </a:t>
            </a:r>
            <a:r>
              <a:rPr lang="es-CO" sz="4000" b="1" dirty="0">
                <a:solidFill>
                  <a:schemeClr val="bg1">
                    <a:lumMod val="65000"/>
                    <a:lumOff val="35000"/>
                  </a:schemeClr>
                </a:solidFill>
                <a:latin typeface="Myriad Pro" panose="020B0503030403020204" pitchFamily="34" charset="0"/>
              </a:rPr>
              <a:t>mantenimiento preventivo y correctivo</a:t>
            </a:r>
            <a:r>
              <a:rPr lang="es-CO" sz="4000" dirty="0">
                <a:solidFill>
                  <a:schemeClr val="bg1">
                    <a:lumMod val="65000"/>
                    <a:lumOff val="35000"/>
                  </a:schemeClr>
                </a:solidFill>
              </a:rPr>
              <a:t>, con el objeto de mantener 	un desempeño óptimo de sus vehículos, estableciendo las medidas de control para evitar la ocurrencia de accidentes o de 	</a:t>
            </a:r>
            <a:r>
              <a:rPr lang="es-CO" sz="4000" b="1" dirty="0">
                <a:solidFill>
                  <a:schemeClr val="bg1">
                    <a:lumMod val="65000"/>
                    <a:lumOff val="35000"/>
                  </a:schemeClr>
                </a:solidFill>
              </a:rPr>
              <a:t>contaminación biológica </a:t>
            </a:r>
            <a:r>
              <a:rPr lang="es-CO" sz="4000" dirty="0">
                <a:solidFill>
                  <a:schemeClr val="bg1">
                    <a:lumMod val="65000"/>
                    <a:lumOff val="35000"/>
                  </a:schemeClr>
                </a:solidFill>
              </a:rPr>
              <a:t>que puedan generar daños al individuo o a terceros.</a:t>
            </a:r>
          </a:p>
          <a:p>
            <a:pPr algn="just">
              <a:tabLst>
                <a:tab pos="542925" algn="l"/>
              </a:tabLst>
            </a:pPr>
            <a:endParaRPr lang="en-US" sz="4000" dirty="0">
              <a:solidFill>
                <a:schemeClr val="bg1">
                  <a:lumMod val="65000"/>
                  <a:lumOff val="35000"/>
                </a:schemeClr>
              </a:solidFill>
            </a:endParaRPr>
          </a:p>
          <a:p>
            <a:pPr algn="just">
              <a:tabLst>
                <a:tab pos="542925" algn="l"/>
              </a:tabLst>
            </a:pPr>
            <a:r>
              <a:rPr lang="es-CO" sz="4000" b="1" dirty="0">
                <a:solidFill>
                  <a:schemeClr val="bg1">
                    <a:lumMod val="65000"/>
                    <a:lumOff val="35000"/>
                  </a:schemeClr>
                </a:solidFill>
                <a:latin typeface="Myriad Pro" panose="020B0503030403020204" pitchFamily="34" charset="0"/>
              </a:rPr>
              <a:t>La gerencia destinará los recursos </a:t>
            </a:r>
            <a:r>
              <a:rPr lang="es-CO" sz="4000" dirty="0">
                <a:solidFill>
                  <a:schemeClr val="bg1">
                    <a:lumMod val="65000"/>
                    <a:lumOff val="35000"/>
                  </a:schemeClr>
                </a:solidFill>
              </a:rPr>
              <a:t>financieros, humanos y técnicos necesarios para dar</a:t>
            </a:r>
          </a:p>
          <a:p>
            <a:pPr algn="just">
              <a:tabLst>
                <a:tab pos="542925" algn="l"/>
              </a:tabLst>
            </a:pPr>
            <a:r>
              <a:rPr lang="es-CO" sz="4000" dirty="0">
                <a:solidFill>
                  <a:schemeClr val="bg1">
                    <a:lumMod val="65000"/>
                    <a:lumOff val="35000"/>
                  </a:schemeClr>
                </a:solidFill>
              </a:rPr>
              <a:t>cumplimiento a ésta política.</a:t>
            </a:r>
          </a:p>
          <a:p>
            <a:pPr algn="just"/>
            <a:endParaRPr lang="es-CO" sz="4000" dirty="0">
              <a:solidFill>
                <a:schemeClr val="bg1">
                  <a:lumMod val="65000"/>
                  <a:lumOff val="35000"/>
                </a:schemeClr>
              </a:solidFill>
            </a:endParaRPr>
          </a:p>
        </p:txBody>
      </p:sp>
      <p:pic>
        <p:nvPicPr>
          <p:cNvPr id="7" name="Picture 6"/>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630247" y="11688824"/>
            <a:ext cx="1380197" cy="1512168"/>
          </a:xfrm>
          <a:prstGeom prst="rect">
            <a:avLst/>
          </a:prstGeom>
        </p:spPr>
      </p:pic>
      <p:pic>
        <p:nvPicPr>
          <p:cNvPr id="8" name="Picture 7"/>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630247" y="13795959"/>
            <a:ext cx="1380197" cy="1512168"/>
          </a:xfrm>
          <a:prstGeom prst="rect">
            <a:avLst/>
          </a:prstGeom>
        </p:spPr>
      </p:pic>
      <p:pic>
        <p:nvPicPr>
          <p:cNvPr id="9" name="Picture 8"/>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630247" y="16104690"/>
            <a:ext cx="1380197" cy="1512168"/>
          </a:xfrm>
          <a:prstGeom prst="rect">
            <a:avLst/>
          </a:prstGeom>
        </p:spPr>
      </p:pic>
      <p:sp>
        <p:nvSpPr>
          <p:cNvPr id="10" name="Subtitle 2">
            <a:extLst>
              <a:ext uri="{FF2B5EF4-FFF2-40B4-BE49-F238E27FC236}">
                <a16:creationId xmlns:a16="http://schemas.microsoft.com/office/drawing/2014/main" id="{5FE1E5D3-D5BD-4BAE-929A-2E40D1865AFE}"/>
              </a:ext>
            </a:extLst>
          </p:cNvPr>
          <p:cNvSpPr txBox="1">
            <a:spLocks/>
          </p:cNvSpPr>
          <p:nvPr/>
        </p:nvSpPr>
        <p:spPr>
          <a:xfrm>
            <a:off x="22466721" y="19313025"/>
            <a:ext cx="8587803"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dirty="0">
                <a:solidFill>
                  <a:srgbClr val="002060"/>
                </a:solidFill>
              </a:rPr>
              <a:t>Erick Leonardo Cucunuba Bello</a:t>
            </a:r>
          </a:p>
          <a:p>
            <a:pPr algn="l">
              <a:lnSpc>
                <a:spcPct val="100000"/>
              </a:lnSpc>
              <a:spcBef>
                <a:spcPts val="0"/>
              </a:spcBef>
            </a:pPr>
            <a:r>
              <a:rPr lang="es-ES" sz="4000" dirty="0">
                <a:solidFill>
                  <a:srgbClr val="002060"/>
                </a:solidFill>
              </a:rPr>
              <a:t>Representante Legal</a:t>
            </a:r>
          </a:p>
          <a:p>
            <a:pPr algn="l">
              <a:lnSpc>
                <a:spcPct val="100000"/>
              </a:lnSpc>
              <a:spcBef>
                <a:spcPts val="0"/>
              </a:spcBef>
            </a:pPr>
            <a:r>
              <a:rPr lang="es-ES" sz="4000" dirty="0">
                <a:solidFill>
                  <a:schemeClr val="accent5">
                    <a:lumMod val="50000"/>
                  </a:schemeClr>
                </a:solidFill>
              </a:rPr>
              <a:t> </a:t>
            </a:r>
          </a:p>
        </p:txBody>
      </p:sp>
      <p:sp>
        <p:nvSpPr>
          <p:cNvPr id="11" name="Rectangle 1">
            <a:extLst>
              <a:ext uri="{FF2B5EF4-FFF2-40B4-BE49-F238E27FC236}">
                <a16:creationId xmlns:a16="http://schemas.microsoft.com/office/drawing/2014/main" id="{32C5861E-3152-43C7-B15C-329853B55054}"/>
              </a:ext>
            </a:extLst>
          </p:cNvPr>
          <p:cNvSpPr>
            <a:spLocks noChangeArrowheads="1"/>
          </p:cNvSpPr>
          <p:nvPr/>
        </p:nvSpPr>
        <p:spPr bwMode="auto">
          <a:xfrm>
            <a:off x="15409936" y="3312518"/>
            <a:ext cx="16994113" cy="2751522"/>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POLÍTICA</a:t>
            </a:r>
          </a:p>
          <a:p>
            <a:pPr algn="ctr">
              <a:tabLst>
                <a:tab pos="17582198" algn="r"/>
                <a:tab pos="18712339" algn="r"/>
                <a:tab pos="22117766" algn="l"/>
              </a:tabLst>
            </a:pPr>
            <a:r>
              <a:rPr lang="en-US" sz="7200" dirty="0">
                <a:solidFill>
                  <a:schemeClr val="accent1">
                    <a:lumMod val="60000"/>
                    <a:lumOff val="40000"/>
                  </a:schemeClr>
                </a:solidFill>
                <a:latin typeface="News Gothic MT"/>
                <a:cs typeface="News Gothic MT"/>
              </a:rPr>
              <a:t>DE SEGURIDAD VIAL</a:t>
            </a:r>
          </a:p>
        </p:txBody>
      </p:sp>
      <p:cxnSp>
        <p:nvCxnSpPr>
          <p:cNvPr id="12" name="Conector recto 9">
            <a:extLst>
              <a:ext uri="{FF2B5EF4-FFF2-40B4-BE49-F238E27FC236}">
                <a16:creationId xmlns:a16="http://schemas.microsoft.com/office/drawing/2014/main" id="{A259DDA1-0D92-48D3-8A6C-BDB8A77FFFC6}"/>
              </a:ext>
            </a:extLst>
          </p:cNvPr>
          <p:cNvCxnSpPr/>
          <p:nvPr/>
        </p:nvCxnSpPr>
        <p:spPr>
          <a:xfrm>
            <a:off x="15800044"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BF87376F-CF5B-4E64-A62A-26DAD4168258}"/>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3330817" y="17616858"/>
            <a:ext cx="3874773" cy="2549943"/>
          </a:xfrm>
          <a:prstGeom prst="rect">
            <a:avLst/>
          </a:prstGeom>
        </p:spPr>
      </p:pic>
    </p:spTree>
    <p:extLst>
      <p:ext uri="{BB962C8B-B14F-4D97-AF65-F5344CB8AC3E}">
        <p14:creationId xmlns:p14="http://schemas.microsoft.com/office/powerpoint/2010/main" val="3734312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B20F99A2-9888-43F3-8D4C-1451C1556197}"/>
              </a:ext>
            </a:extLst>
          </p:cNvPr>
          <p:cNvSpPr txBox="1"/>
          <p:nvPr/>
        </p:nvSpPr>
        <p:spPr>
          <a:xfrm>
            <a:off x="1080345" y="10197980"/>
            <a:ext cx="22034448" cy="8956298"/>
          </a:xfrm>
          <a:prstGeom prst="rect">
            <a:avLst/>
          </a:prstGeom>
          <a:noFill/>
        </p:spPr>
        <p:txBody>
          <a:bodyPr wrap="square" rtlCol="0">
            <a:spAutoFit/>
          </a:bodyPr>
          <a:lstStyle/>
          <a:p>
            <a:pPr algn="ctr"/>
            <a:r>
              <a:rPr lang="es-MX" sz="7200" dirty="0">
                <a:solidFill>
                  <a:schemeClr val="tx1">
                    <a:lumMod val="50000"/>
                    <a:lumOff val="50000"/>
                  </a:schemeClr>
                </a:solidFill>
              </a:rPr>
              <a:t>El 11 de marzo de 2020, la Organización Mundial de la Salud (OMS) declaró a COVID-19 una pandemia mundial. Una pandemia global es una nueva enfermedad que se ha extendido por todo el mundo. Esto significa que detener la propagación completa del virus no es el objetivo (porque ya está en todas partes); en cambio, debemos centrarnos en reducir la velocidad de propagación y que las personas enfermen.</a:t>
            </a:r>
          </a:p>
        </p:txBody>
      </p:sp>
      <p:sp>
        <p:nvSpPr>
          <p:cNvPr id="5" name="Rectangle 1">
            <a:extLst>
              <a:ext uri="{FF2B5EF4-FFF2-40B4-BE49-F238E27FC236}">
                <a16:creationId xmlns:a16="http://schemas.microsoft.com/office/drawing/2014/main" id="{7E28DF8A-4C17-4827-88E9-7FB9A1B20F95}"/>
              </a:ext>
            </a:extLst>
          </p:cNvPr>
          <p:cNvSpPr>
            <a:spLocks noChangeArrowheads="1"/>
          </p:cNvSpPr>
          <p:nvPr/>
        </p:nvSpPr>
        <p:spPr bwMode="auto">
          <a:xfrm>
            <a:off x="16994113" y="3214141"/>
            <a:ext cx="15409712" cy="3194721"/>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s-MX" sz="10080" dirty="0">
                <a:solidFill>
                  <a:schemeClr val="accent1">
                    <a:lumMod val="60000"/>
                    <a:lumOff val="40000"/>
                  </a:schemeClr>
                </a:solidFill>
                <a:latin typeface="News Gothic MT"/>
                <a:cs typeface="News Gothic MT"/>
              </a:rPr>
              <a:t>¿POR QUÉ ES IMPORTANTE COVID-19?</a:t>
            </a:r>
          </a:p>
        </p:txBody>
      </p:sp>
      <p:cxnSp>
        <p:nvCxnSpPr>
          <p:cNvPr id="7" name="Conector recto 9">
            <a:extLst>
              <a:ext uri="{FF2B5EF4-FFF2-40B4-BE49-F238E27FC236}">
                <a16:creationId xmlns:a16="http://schemas.microsoft.com/office/drawing/2014/main" id="{A52D2CD5-1C07-435C-8FBF-DFEA8D811C4F}"/>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2487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2DDECFE-5186-4328-913E-97135D087288}"/>
              </a:ext>
            </a:extLst>
          </p:cNvPr>
          <p:cNvSpPr txBox="1">
            <a:spLocks/>
          </p:cNvSpPr>
          <p:nvPr/>
        </p:nvSpPr>
        <p:spPr>
          <a:xfrm>
            <a:off x="15891670" y="1368302"/>
            <a:ext cx="16580690" cy="3744416"/>
          </a:xfrm>
          <a:prstGeom prst="rect">
            <a:avLst/>
          </a:prstGeom>
        </p:spPr>
        <p:txBody>
          <a:bodyPr>
            <a:scene3d>
              <a:camera prst="orthographicFront"/>
              <a:lightRig rig="harsh" dir="t"/>
            </a:scene3d>
            <a:sp3d extrusionH="57150" prstMaterial="matte">
              <a:bevelT w="63500" h="12700" prst="angle"/>
              <a:contourClr>
                <a:schemeClr val="bg1">
                  <a:lumMod val="65000"/>
                </a:schemeClr>
              </a:contourClr>
            </a:sp3d>
          </a:bodyPr>
          <a:lstStyle>
            <a:lvl1pPr algn="ctr" defTabSz="3086100" rtl="0" eaLnBrk="1" latinLnBrk="0" hangingPunct="1">
              <a:spcBef>
                <a:spcPct val="0"/>
              </a:spcBef>
              <a:buNone/>
              <a:defRPr sz="149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9600" b="1" dirty="0">
                <a:ln/>
                <a:solidFill>
                  <a:schemeClr val="accent3"/>
                </a:solidFill>
                <a:latin typeface="Berlin Sans FB Demi" panose="020E0802020502020306" pitchFamily="34" charset="0"/>
                <a:cs typeface="Adobe Devanagari" panose="02040503050201020203" pitchFamily="18" charset="0"/>
              </a:rPr>
              <a:t>BIOSEGURIDAD</a:t>
            </a:r>
          </a:p>
        </p:txBody>
      </p:sp>
      <p:pic>
        <p:nvPicPr>
          <p:cNvPr id="11" name="Picture 10">
            <a:extLst>
              <a:ext uri="{FF2B5EF4-FFF2-40B4-BE49-F238E27FC236}">
                <a16:creationId xmlns:a16="http://schemas.microsoft.com/office/drawing/2014/main" id="{61F0BEAD-1BA8-40F8-ABAB-813274A2DFB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9145166"/>
            <a:ext cx="2174800" cy="2184509"/>
          </a:xfrm>
          <a:prstGeom prst="rect">
            <a:avLst/>
          </a:prstGeom>
        </p:spPr>
      </p:pic>
      <p:pic>
        <p:nvPicPr>
          <p:cNvPr id="14" name="Picture 13">
            <a:extLst>
              <a:ext uri="{FF2B5EF4-FFF2-40B4-BE49-F238E27FC236}">
                <a16:creationId xmlns:a16="http://schemas.microsoft.com/office/drawing/2014/main" id="{D4A84C64-5B2A-47CE-B550-D7C534DAD57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11953478"/>
            <a:ext cx="2174800" cy="2184509"/>
          </a:xfrm>
          <a:prstGeom prst="rect">
            <a:avLst/>
          </a:prstGeom>
        </p:spPr>
      </p:pic>
      <p:pic>
        <p:nvPicPr>
          <p:cNvPr id="15" name="Picture 14">
            <a:extLst>
              <a:ext uri="{FF2B5EF4-FFF2-40B4-BE49-F238E27FC236}">
                <a16:creationId xmlns:a16="http://schemas.microsoft.com/office/drawing/2014/main" id="{11172903-D4B0-400E-8C7B-787C77EF34D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14761790"/>
            <a:ext cx="2174800" cy="2184509"/>
          </a:xfrm>
          <a:prstGeom prst="rect">
            <a:avLst/>
          </a:prstGeom>
        </p:spPr>
      </p:pic>
      <p:pic>
        <p:nvPicPr>
          <p:cNvPr id="16" name="Picture 15">
            <a:extLst>
              <a:ext uri="{FF2B5EF4-FFF2-40B4-BE49-F238E27FC236}">
                <a16:creationId xmlns:a16="http://schemas.microsoft.com/office/drawing/2014/main" id="{13EA4C30-20A1-4888-A0BF-BE3A4722484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17570102"/>
            <a:ext cx="2174800" cy="2184509"/>
          </a:xfrm>
          <a:prstGeom prst="rect">
            <a:avLst/>
          </a:prstGeom>
        </p:spPr>
      </p:pic>
      <p:pic>
        <p:nvPicPr>
          <p:cNvPr id="20" name="Picture 19">
            <a:extLst>
              <a:ext uri="{FF2B5EF4-FFF2-40B4-BE49-F238E27FC236}">
                <a16:creationId xmlns:a16="http://schemas.microsoft.com/office/drawing/2014/main" id="{4816A1BF-3943-4D47-82CB-45B379A4C5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06281" y="3240510"/>
            <a:ext cx="13470336" cy="18171128"/>
          </a:xfrm>
          <a:prstGeom prst="rect">
            <a:avLst/>
          </a:prstGeom>
        </p:spPr>
      </p:pic>
      <p:sp>
        <p:nvSpPr>
          <p:cNvPr id="21" name="TextBox 20">
            <a:extLst>
              <a:ext uri="{FF2B5EF4-FFF2-40B4-BE49-F238E27FC236}">
                <a16:creationId xmlns:a16="http://schemas.microsoft.com/office/drawing/2014/main" id="{B20F99A2-9888-43F3-8D4C-1451C1556197}"/>
              </a:ext>
            </a:extLst>
          </p:cNvPr>
          <p:cNvSpPr txBox="1"/>
          <p:nvPr/>
        </p:nvSpPr>
        <p:spPr>
          <a:xfrm>
            <a:off x="4232012" y="9502091"/>
            <a:ext cx="7347909" cy="1015663"/>
          </a:xfrm>
          <a:prstGeom prst="rect">
            <a:avLst/>
          </a:prstGeom>
          <a:noFill/>
        </p:spPr>
        <p:txBody>
          <a:bodyPr wrap="none" rtlCol="0">
            <a:spAutoFit/>
          </a:bodyPr>
          <a:lstStyle/>
          <a:p>
            <a:r>
              <a:rPr lang="es-MX" dirty="0">
                <a:solidFill>
                  <a:schemeClr val="bg1">
                    <a:lumMod val="95000"/>
                    <a:lumOff val="5000"/>
                  </a:schemeClr>
                </a:solidFill>
              </a:rPr>
              <a:t>Distanciamiento social</a:t>
            </a:r>
          </a:p>
        </p:txBody>
      </p:sp>
      <p:sp>
        <p:nvSpPr>
          <p:cNvPr id="24" name="TextBox 23">
            <a:extLst>
              <a:ext uri="{FF2B5EF4-FFF2-40B4-BE49-F238E27FC236}">
                <a16:creationId xmlns:a16="http://schemas.microsoft.com/office/drawing/2014/main" id="{A9A0B3BA-891D-4ACB-A4E6-40C94ED7E489}"/>
              </a:ext>
            </a:extLst>
          </p:cNvPr>
          <p:cNvSpPr txBox="1"/>
          <p:nvPr/>
        </p:nvSpPr>
        <p:spPr>
          <a:xfrm>
            <a:off x="4232012" y="11774163"/>
            <a:ext cx="5953874" cy="1015663"/>
          </a:xfrm>
          <a:prstGeom prst="rect">
            <a:avLst/>
          </a:prstGeom>
          <a:noFill/>
        </p:spPr>
        <p:txBody>
          <a:bodyPr wrap="none" rtlCol="0">
            <a:spAutoFit/>
          </a:bodyPr>
          <a:lstStyle/>
          <a:p>
            <a:r>
              <a:rPr lang="es-MX" dirty="0">
                <a:solidFill>
                  <a:schemeClr val="bg1">
                    <a:lumMod val="95000"/>
                    <a:lumOff val="5000"/>
                  </a:schemeClr>
                </a:solidFill>
              </a:rPr>
              <a:t>Higiene de manos</a:t>
            </a:r>
          </a:p>
        </p:txBody>
      </p:sp>
      <p:sp>
        <p:nvSpPr>
          <p:cNvPr id="22" name="TextBox 21">
            <a:extLst>
              <a:ext uri="{FF2B5EF4-FFF2-40B4-BE49-F238E27FC236}">
                <a16:creationId xmlns:a16="http://schemas.microsoft.com/office/drawing/2014/main" id="{452C66F4-3920-48D8-9617-777E91C90966}"/>
              </a:ext>
            </a:extLst>
          </p:cNvPr>
          <p:cNvSpPr txBox="1"/>
          <p:nvPr/>
        </p:nvSpPr>
        <p:spPr>
          <a:xfrm>
            <a:off x="4232012" y="12910199"/>
            <a:ext cx="14310841"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Uso de equipo de protección individual (EPI)</a:t>
            </a:r>
          </a:p>
        </p:txBody>
      </p:sp>
      <p:sp>
        <p:nvSpPr>
          <p:cNvPr id="26" name="TextBox 25">
            <a:extLst>
              <a:ext uri="{FF2B5EF4-FFF2-40B4-BE49-F238E27FC236}">
                <a16:creationId xmlns:a16="http://schemas.microsoft.com/office/drawing/2014/main" id="{F85C68A8-9802-4D50-8573-741DC60BE032}"/>
              </a:ext>
            </a:extLst>
          </p:cNvPr>
          <p:cNvSpPr txBox="1"/>
          <p:nvPr/>
        </p:nvSpPr>
        <p:spPr>
          <a:xfrm>
            <a:off x="5811031" y="15182271"/>
            <a:ext cx="6576096"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pPr marL="857250" indent="-857250">
              <a:buFont typeface="Wingdings" panose="05000000000000000000" pitchFamily="2" charset="2"/>
              <a:buChar char="ü"/>
            </a:pPr>
            <a:r>
              <a:rPr lang="es-MX" dirty="0"/>
              <a:t>Uso de tapabocas</a:t>
            </a:r>
          </a:p>
        </p:txBody>
      </p:sp>
      <p:sp>
        <p:nvSpPr>
          <p:cNvPr id="27" name="TextBox 26">
            <a:extLst>
              <a:ext uri="{FF2B5EF4-FFF2-40B4-BE49-F238E27FC236}">
                <a16:creationId xmlns:a16="http://schemas.microsoft.com/office/drawing/2014/main" id="{DE5C4AE9-A0E1-4F28-A484-995DC215C32F}"/>
              </a:ext>
            </a:extLst>
          </p:cNvPr>
          <p:cNvSpPr txBox="1"/>
          <p:nvPr/>
        </p:nvSpPr>
        <p:spPr>
          <a:xfrm>
            <a:off x="4232012" y="17454343"/>
            <a:ext cx="10662791"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Control de condiciones de riesgos</a:t>
            </a:r>
          </a:p>
        </p:txBody>
      </p:sp>
      <p:sp>
        <p:nvSpPr>
          <p:cNvPr id="28" name="TextBox 27">
            <a:extLst>
              <a:ext uri="{FF2B5EF4-FFF2-40B4-BE49-F238E27FC236}">
                <a16:creationId xmlns:a16="http://schemas.microsoft.com/office/drawing/2014/main" id="{87AF1B4C-23D9-4F9E-9C71-C3E773C11805}"/>
              </a:ext>
            </a:extLst>
          </p:cNvPr>
          <p:cNvSpPr txBox="1"/>
          <p:nvPr/>
        </p:nvSpPr>
        <p:spPr>
          <a:xfrm>
            <a:off x="4232012" y="10638127"/>
            <a:ext cx="9792168"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Promoción  de trabajo remoto </a:t>
            </a:r>
          </a:p>
        </p:txBody>
      </p:sp>
      <p:sp>
        <p:nvSpPr>
          <p:cNvPr id="29" name="TextBox 28">
            <a:extLst>
              <a:ext uri="{FF2B5EF4-FFF2-40B4-BE49-F238E27FC236}">
                <a16:creationId xmlns:a16="http://schemas.microsoft.com/office/drawing/2014/main" id="{FD181E89-1B7B-40CD-B93D-1B46846F2FEF}"/>
              </a:ext>
            </a:extLst>
          </p:cNvPr>
          <p:cNvSpPr txBox="1"/>
          <p:nvPr/>
        </p:nvSpPr>
        <p:spPr>
          <a:xfrm>
            <a:off x="5811031" y="14046235"/>
            <a:ext cx="5853525"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pPr marL="857250" indent="-857250">
              <a:buFont typeface="Wingdings" panose="05000000000000000000" pitchFamily="2" charset="2"/>
              <a:buChar char="ü"/>
            </a:pPr>
            <a:r>
              <a:rPr lang="es-MX" dirty="0"/>
              <a:t>Uso de guantes</a:t>
            </a:r>
          </a:p>
        </p:txBody>
      </p:sp>
      <p:sp>
        <p:nvSpPr>
          <p:cNvPr id="30" name="TextBox 29">
            <a:extLst>
              <a:ext uri="{FF2B5EF4-FFF2-40B4-BE49-F238E27FC236}">
                <a16:creationId xmlns:a16="http://schemas.microsoft.com/office/drawing/2014/main" id="{61AF65F4-6D86-402F-BD44-1239454F669F}"/>
              </a:ext>
            </a:extLst>
          </p:cNvPr>
          <p:cNvSpPr txBox="1"/>
          <p:nvPr/>
        </p:nvSpPr>
        <p:spPr>
          <a:xfrm>
            <a:off x="4232012" y="16318307"/>
            <a:ext cx="12594410"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Control de síntomas en los trabajadores</a:t>
            </a:r>
          </a:p>
        </p:txBody>
      </p:sp>
      <p:sp>
        <p:nvSpPr>
          <p:cNvPr id="31" name="TextBox 30">
            <a:extLst>
              <a:ext uri="{FF2B5EF4-FFF2-40B4-BE49-F238E27FC236}">
                <a16:creationId xmlns:a16="http://schemas.microsoft.com/office/drawing/2014/main" id="{94747550-BF1A-4A05-A4E1-66548FD23ADF}"/>
              </a:ext>
            </a:extLst>
          </p:cNvPr>
          <p:cNvSpPr txBox="1"/>
          <p:nvPr/>
        </p:nvSpPr>
        <p:spPr>
          <a:xfrm>
            <a:off x="4232012" y="18590377"/>
            <a:ext cx="10741082"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Aislamiento de personal en riesgo</a:t>
            </a:r>
          </a:p>
        </p:txBody>
      </p:sp>
      <p:sp>
        <p:nvSpPr>
          <p:cNvPr id="17" name="Rectangle 1">
            <a:extLst>
              <a:ext uri="{FF2B5EF4-FFF2-40B4-BE49-F238E27FC236}">
                <a16:creationId xmlns:a16="http://schemas.microsoft.com/office/drawing/2014/main" id="{D8136F9A-2D51-48F6-AC46-1F7008D74DEC}"/>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Soluciones</a:t>
            </a:r>
            <a:r>
              <a:rPr lang="en-US" sz="10080" dirty="0">
                <a:solidFill>
                  <a:schemeClr val="accent1">
                    <a:lumMod val="60000"/>
                    <a:lumOff val="40000"/>
                  </a:schemeClr>
                </a:solidFill>
                <a:latin typeface="News Gothic MT"/>
                <a:cs typeface="News Gothic MT"/>
              </a:rPr>
              <a:t> </a:t>
            </a:r>
            <a:r>
              <a:rPr lang="en-US" sz="10080" dirty="0" err="1">
                <a:solidFill>
                  <a:schemeClr val="accent1">
                    <a:lumMod val="60000"/>
                    <a:lumOff val="40000"/>
                  </a:schemeClr>
                </a:solidFill>
                <a:latin typeface="News Gothic MT"/>
                <a:cs typeface="News Gothic MT"/>
              </a:rPr>
              <a:t>Integrales</a:t>
            </a:r>
            <a:endParaRPr lang="es-CO" sz="10080" dirty="0">
              <a:solidFill>
                <a:schemeClr val="accent1">
                  <a:lumMod val="60000"/>
                  <a:lumOff val="40000"/>
                </a:schemeClr>
              </a:solidFill>
              <a:latin typeface="News Gothic MT"/>
              <a:cs typeface="News Gothic MT"/>
            </a:endParaRPr>
          </a:p>
        </p:txBody>
      </p:sp>
      <p:cxnSp>
        <p:nvCxnSpPr>
          <p:cNvPr id="18" name="Conector recto 9">
            <a:extLst>
              <a:ext uri="{FF2B5EF4-FFF2-40B4-BE49-F238E27FC236}">
                <a16:creationId xmlns:a16="http://schemas.microsoft.com/office/drawing/2014/main" id="{B2490C88-9634-4F31-A291-8B2D76C5F321}"/>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4498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SIE\Desktop\1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868" b="33347"/>
          <a:stretch/>
        </p:blipFill>
        <p:spPr bwMode="auto">
          <a:xfrm>
            <a:off x="3857522" y="8436966"/>
            <a:ext cx="16354856" cy="1178050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
            <a:extLst>
              <a:ext uri="{FF2B5EF4-FFF2-40B4-BE49-F238E27FC236}">
                <a16:creationId xmlns:a16="http://schemas.microsoft.com/office/drawing/2014/main" id="{1E8C1E04-F15A-4F93-BDF4-D266F29B9B6E}"/>
              </a:ext>
            </a:extLst>
          </p:cNvPr>
          <p:cNvSpPr>
            <a:spLocks noChangeArrowheads="1"/>
          </p:cNvSpPr>
          <p:nvPr/>
        </p:nvSpPr>
        <p:spPr bwMode="auto">
          <a:xfrm>
            <a:off x="15544913" y="3173404"/>
            <a:ext cx="16354856"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RECOMENDACIONES SST</a:t>
            </a:r>
          </a:p>
        </p:txBody>
      </p:sp>
      <p:cxnSp>
        <p:nvCxnSpPr>
          <p:cNvPr id="7" name="Conector recto 9">
            <a:extLst>
              <a:ext uri="{FF2B5EF4-FFF2-40B4-BE49-F238E27FC236}">
                <a16:creationId xmlns:a16="http://schemas.microsoft.com/office/drawing/2014/main" id="{49671B6D-E82A-4421-AD24-C006B5E465BA}"/>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323737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SIE\Desktop\epicentro-sism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6760" y="7849022"/>
            <a:ext cx="17465540" cy="1340480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
            <a:extLst>
              <a:ext uri="{FF2B5EF4-FFF2-40B4-BE49-F238E27FC236}">
                <a16:creationId xmlns:a16="http://schemas.microsoft.com/office/drawing/2014/main" id="{0C7753B6-C4E4-45A2-8FF3-C0DC7F5B1FFD}"/>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RIESGO DE SISMO</a:t>
            </a:r>
          </a:p>
        </p:txBody>
      </p:sp>
      <p:cxnSp>
        <p:nvCxnSpPr>
          <p:cNvPr id="5" name="Conector recto 9">
            <a:extLst>
              <a:ext uri="{FF2B5EF4-FFF2-40B4-BE49-F238E27FC236}">
                <a16:creationId xmlns:a16="http://schemas.microsoft.com/office/drawing/2014/main" id="{B80ABC64-84DE-47F6-B26A-2D2FD32CEEB2}"/>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16517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D7F7331-247E-4D10-B003-39AF9A01E877}"/>
              </a:ext>
            </a:extLst>
          </p:cNvPr>
          <p:cNvSpPr txBox="1"/>
          <p:nvPr/>
        </p:nvSpPr>
        <p:spPr>
          <a:xfrm>
            <a:off x="8165668" y="7896631"/>
            <a:ext cx="20050361" cy="6217087"/>
          </a:xfrm>
          <a:prstGeom prst="rect">
            <a:avLst/>
          </a:prstGeom>
          <a:noFill/>
        </p:spPr>
        <p:txBody>
          <a:bodyPr wrap="none" rtlCol="0">
            <a:spAutoFit/>
          </a:bodyPr>
          <a:lstStyle/>
          <a:p>
            <a:pPr algn="ctr"/>
            <a:r>
              <a:rPr lang="es-CO" sz="19900" b="1" spc="50" dirty="0">
                <a:ln w="0"/>
                <a:solidFill>
                  <a:schemeClr val="accent3">
                    <a:lumMod val="20000"/>
                    <a:lumOff val="80000"/>
                  </a:schemeClr>
                </a:solidFill>
                <a:latin typeface="Arial Black" panose="020B0A04020102020204" pitchFamily="34" charset="0"/>
              </a:rPr>
              <a:t>COMPROMISO</a:t>
            </a:r>
          </a:p>
          <a:p>
            <a:pPr algn="ctr"/>
            <a:r>
              <a:rPr lang="es-CO" sz="19900" b="1" spc="50" dirty="0">
                <a:ln w="0"/>
                <a:solidFill>
                  <a:schemeClr val="accent3">
                    <a:lumMod val="20000"/>
                    <a:lumOff val="80000"/>
                  </a:schemeClr>
                </a:solidFill>
                <a:latin typeface="Arial Black" panose="020B0A04020102020204" pitchFamily="34" charset="0"/>
              </a:rPr>
              <a:t>AMBIENTAL</a:t>
            </a:r>
          </a:p>
        </p:txBody>
      </p:sp>
      <p:sp>
        <p:nvSpPr>
          <p:cNvPr id="5" name="TextBox 4">
            <a:extLst>
              <a:ext uri="{FF2B5EF4-FFF2-40B4-BE49-F238E27FC236}">
                <a16:creationId xmlns:a16="http://schemas.microsoft.com/office/drawing/2014/main" id="{8B329C8C-1D93-49D2-9670-CA79CC4760EF}"/>
              </a:ext>
            </a:extLst>
          </p:cNvPr>
          <p:cNvSpPr txBox="1"/>
          <p:nvPr/>
        </p:nvSpPr>
        <p:spPr>
          <a:xfrm>
            <a:off x="7993113" y="7684428"/>
            <a:ext cx="19986241" cy="6217087"/>
          </a:xfrm>
          <a:prstGeom prst="rect">
            <a:avLst/>
          </a:prstGeom>
          <a:noFill/>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CO" sz="19900" b="1" dirty="0">
                <a:ln/>
                <a:solidFill>
                  <a:schemeClr val="tx1">
                    <a:lumMod val="50000"/>
                    <a:lumOff val="50000"/>
                  </a:schemeClr>
                </a:solidFill>
                <a:latin typeface="Arial Black" panose="020B0A04020102020204" pitchFamily="34" charset="0"/>
              </a:rPr>
              <a:t>COMPROMISO</a:t>
            </a:r>
          </a:p>
          <a:p>
            <a:pPr algn="ctr"/>
            <a:r>
              <a:rPr lang="es-CO" sz="19900" b="1" dirty="0">
                <a:ln/>
                <a:solidFill>
                  <a:schemeClr val="tx1">
                    <a:lumMod val="50000"/>
                    <a:lumOff val="50000"/>
                  </a:schemeClr>
                </a:solidFill>
                <a:latin typeface="Arial Black" panose="020B0A04020102020204" pitchFamily="34" charset="0"/>
              </a:rPr>
              <a:t>AMBIENTAL</a:t>
            </a:r>
          </a:p>
        </p:txBody>
      </p:sp>
      <p:pic>
        <p:nvPicPr>
          <p:cNvPr id="6" name="Picture 2" descr="C:\Users\SIE\Desktop\gestion-ambiental-iso-14000.png">
            <a:extLst>
              <a:ext uri="{FF2B5EF4-FFF2-40B4-BE49-F238E27FC236}">
                <a16:creationId xmlns:a16="http://schemas.microsoft.com/office/drawing/2014/main" id="{24796B4C-0F00-4AF2-AA57-BCBA29D36F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78460" y="13969702"/>
            <a:ext cx="6696744" cy="68102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
            <a:extLst>
              <a:ext uri="{FF2B5EF4-FFF2-40B4-BE49-F238E27FC236}">
                <a16:creationId xmlns:a16="http://schemas.microsoft.com/office/drawing/2014/main" id="{FE3D506B-F4BD-4C5A-B383-D9050DF3289D}"/>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PARTES INTERESADAS</a:t>
            </a:r>
            <a:endParaRPr lang="es-CO" sz="10080" dirty="0">
              <a:solidFill>
                <a:schemeClr val="accent1">
                  <a:lumMod val="60000"/>
                  <a:lumOff val="40000"/>
                </a:schemeClr>
              </a:solidFill>
              <a:latin typeface="News Gothic MT"/>
              <a:cs typeface="News Gothic MT"/>
            </a:endParaRPr>
          </a:p>
        </p:txBody>
      </p:sp>
      <p:cxnSp>
        <p:nvCxnSpPr>
          <p:cNvPr id="8" name="Conector recto 9">
            <a:extLst>
              <a:ext uri="{FF2B5EF4-FFF2-40B4-BE49-F238E27FC236}">
                <a16:creationId xmlns:a16="http://schemas.microsoft.com/office/drawing/2014/main" id="{9DA8E5DB-452A-4941-9174-A50848F08301}"/>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51130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10B6E6-3B36-4026-994F-526D948C6B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94395" y="-24821"/>
            <a:ext cx="19888200" cy="21602700"/>
          </a:xfrm>
          <a:prstGeom prst="rect">
            <a:avLst/>
          </a:prstGeom>
        </p:spPr>
      </p:pic>
      <p:sp>
        <p:nvSpPr>
          <p:cNvPr id="4099" name="5 Rectángulo"/>
          <p:cNvSpPr>
            <a:spLocks noChangeArrowheads="1"/>
          </p:cNvSpPr>
          <p:nvPr/>
        </p:nvSpPr>
        <p:spPr bwMode="auto">
          <a:xfrm>
            <a:off x="2192868" y="9505206"/>
            <a:ext cx="18826492" cy="9399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tabLst>
                <a:tab pos="17582198" algn="r"/>
                <a:tab pos="18712339" algn="r"/>
                <a:tab pos="22117766" algn="l"/>
              </a:tabLst>
            </a:pPr>
            <a:r>
              <a:rPr lang="es-CO" sz="5040" spc="315" dirty="0">
                <a:solidFill>
                  <a:schemeClr val="bg1">
                    <a:lumMod val="50000"/>
                  </a:schemeClr>
                </a:solidFill>
                <a:latin typeface="News Gothic MT"/>
              </a:rPr>
              <a:t>Nuestra firma esta dedicada al servicio de asesoría, consultoría, gerenciamiento y acompañamiento; ofreciendo soluciones integrales a sus requerimientos, entendiendo la labor como un complemento de la organización, que facilita al empresario  argumentos óptimos, para la toma de decisiones. </a:t>
            </a:r>
          </a:p>
          <a:p>
            <a:pPr>
              <a:tabLst>
                <a:tab pos="17582198" algn="r"/>
                <a:tab pos="18712339" algn="r"/>
                <a:tab pos="22117766" algn="l"/>
              </a:tabLst>
            </a:pPr>
            <a:endParaRPr lang="es-CO" sz="5040" spc="315" dirty="0">
              <a:solidFill>
                <a:schemeClr val="bg1">
                  <a:lumMod val="50000"/>
                </a:schemeClr>
              </a:solidFill>
              <a:latin typeface="News Gothic MT"/>
            </a:endParaRPr>
          </a:p>
          <a:p>
            <a:pPr>
              <a:tabLst>
                <a:tab pos="17582198" algn="r"/>
                <a:tab pos="18712339" algn="r"/>
                <a:tab pos="22117766" algn="l"/>
              </a:tabLst>
            </a:pPr>
            <a:r>
              <a:rPr lang="es-CO" sz="5040" spc="315" dirty="0">
                <a:solidFill>
                  <a:schemeClr val="bg1">
                    <a:lumMod val="50000"/>
                  </a:schemeClr>
                </a:solidFill>
                <a:latin typeface="News Gothic MT"/>
              </a:rPr>
              <a:t>Los servicios que ofrecemos son realizados por asesores con amplia experiencia, garantizando calidad, confidencialidad y eficacia en los mismos, como son:</a:t>
            </a:r>
          </a:p>
        </p:txBody>
      </p:sp>
      <p:sp>
        <p:nvSpPr>
          <p:cNvPr id="11266" name="Rectangle 1"/>
          <p:cNvSpPr>
            <a:spLocks noChangeArrowheads="1"/>
          </p:cNvSpPr>
          <p:nvPr/>
        </p:nvSpPr>
        <p:spPr bwMode="auto">
          <a:xfrm>
            <a:off x="17642185" y="3602938"/>
            <a:ext cx="15239873" cy="1643527"/>
          </a:xfrm>
          <a:prstGeom prst="rect">
            <a:avLst/>
          </a:prstGeom>
          <a:solidFill>
            <a:srgbClr val="FFFFFF">
              <a:alpha val="60392"/>
            </a:srgbClr>
          </a:solidFill>
          <a:ln>
            <a:noFill/>
          </a:ln>
        </p:spPr>
        <p:txBody>
          <a:bodyPr wrap="square" anchor="ctr">
            <a:spAutoFit/>
          </a:bodyPr>
          <a:lstStyle/>
          <a:p>
            <a:pPr>
              <a:tabLst>
                <a:tab pos="17582198" algn="r"/>
                <a:tab pos="18712339" algn="r"/>
                <a:tab pos="22117766" algn="l"/>
              </a:tabLst>
            </a:pPr>
            <a:r>
              <a:rPr lang="es-CO" sz="10080" dirty="0">
                <a:solidFill>
                  <a:schemeClr val="accent1">
                    <a:lumMod val="60000"/>
                    <a:lumOff val="40000"/>
                  </a:schemeClr>
                </a:solidFill>
                <a:latin typeface="News Gothic MT"/>
                <a:cs typeface="News Gothic MT"/>
              </a:rPr>
              <a:t>Nuestro Servicio</a:t>
            </a:r>
          </a:p>
        </p:txBody>
      </p:sp>
      <p:cxnSp>
        <p:nvCxnSpPr>
          <p:cNvPr id="8" name="Conector recto 7"/>
          <p:cNvCxnSpPr/>
          <p:nvPr/>
        </p:nvCxnSpPr>
        <p:spPr>
          <a:xfrm>
            <a:off x="16212005" y="5318281"/>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9" name="Rectángulo 8"/>
          <p:cNvSpPr/>
          <p:nvPr/>
        </p:nvSpPr>
        <p:spPr>
          <a:xfrm>
            <a:off x="20565710" y="13667268"/>
            <a:ext cx="8237715" cy="6351106"/>
          </a:xfrm>
          <a:prstGeom prst="rect">
            <a:avLst/>
          </a:prstGeom>
          <a:noFill/>
          <a:ln w="63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8900">
              <a:solidFill>
                <a:schemeClr val="bg1">
                  <a:lumMod val="50000"/>
                </a:schemeClr>
              </a:solidFill>
            </a:endParaRPr>
          </a:p>
        </p:txBody>
      </p:sp>
      <p:sp>
        <p:nvSpPr>
          <p:cNvPr id="10" name="CuadroTexto 9"/>
          <p:cNvSpPr txBox="1"/>
          <p:nvPr/>
        </p:nvSpPr>
        <p:spPr>
          <a:xfrm>
            <a:off x="21019360" y="13811770"/>
            <a:ext cx="7784065" cy="5632311"/>
          </a:xfrm>
          <a:prstGeom prst="rect">
            <a:avLst/>
          </a:prstGeom>
          <a:noFill/>
        </p:spPr>
        <p:txBody>
          <a:bodyPr wrap="square" rtlCol="0">
            <a:spAutoFit/>
          </a:bodyPr>
          <a:lstStyle/>
          <a:p>
            <a:pPr marL="540068" indent="-540068">
              <a:buFontTx/>
              <a:buChar char="-"/>
            </a:pPr>
            <a:r>
              <a:rPr lang="en-US" i="1" dirty="0">
                <a:solidFill>
                  <a:schemeClr val="bg1">
                    <a:lumMod val="65000"/>
                  </a:schemeClr>
                </a:solidFill>
              </a:rPr>
              <a:t>Asesoria Contable </a:t>
            </a:r>
          </a:p>
          <a:p>
            <a:pPr marL="540068" indent="-540068">
              <a:buFontTx/>
              <a:buChar char="-"/>
            </a:pPr>
            <a:r>
              <a:rPr lang="en-US" i="1" dirty="0">
                <a:solidFill>
                  <a:schemeClr val="bg1">
                    <a:lumMod val="65000"/>
                  </a:schemeClr>
                </a:solidFill>
              </a:rPr>
              <a:t>Laboral</a:t>
            </a:r>
          </a:p>
          <a:p>
            <a:pPr marL="540068" indent="-540068">
              <a:buFontTx/>
              <a:buChar char="-"/>
            </a:pPr>
            <a:r>
              <a:rPr lang="en-US" i="1" dirty="0">
                <a:solidFill>
                  <a:schemeClr val="bg1">
                    <a:lumMod val="65000"/>
                  </a:schemeClr>
                </a:solidFill>
              </a:rPr>
              <a:t>Tributaria</a:t>
            </a:r>
          </a:p>
          <a:p>
            <a:pPr marL="540068" indent="-540068">
              <a:buFontTx/>
              <a:buChar char="-"/>
            </a:pPr>
            <a:r>
              <a:rPr lang="en-US" i="1" dirty="0">
                <a:solidFill>
                  <a:schemeClr val="bg1">
                    <a:lumMod val="65000"/>
                  </a:schemeClr>
                </a:solidFill>
              </a:rPr>
              <a:t>NIIF</a:t>
            </a:r>
          </a:p>
          <a:p>
            <a:pPr marL="540068" indent="-540068">
              <a:buFontTx/>
              <a:buChar char="-"/>
            </a:pPr>
            <a:r>
              <a:rPr lang="en-US" i="1" dirty="0">
                <a:solidFill>
                  <a:schemeClr val="bg1">
                    <a:lumMod val="65000"/>
                  </a:schemeClr>
                </a:solidFill>
              </a:rPr>
              <a:t>Auditoria</a:t>
            </a:r>
          </a:p>
          <a:p>
            <a:pPr marL="540068" indent="-540068">
              <a:buFontTx/>
              <a:buChar char="-"/>
            </a:pPr>
            <a:r>
              <a:rPr lang="en-US" i="1" dirty="0">
                <a:solidFill>
                  <a:schemeClr val="bg1">
                    <a:lumMod val="65000"/>
                  </a:schemeClr>
                </a:solidFill>
              </a:rPr>
              <a:t>Revisoría fiscal.</a:t>
            </a:r>
            <a:endParaRPr lang="es-ES" i="1" dirty="0">
              <a:solidFill>
                <a:schemeClr val="bg1">
                  <a:lumMod val="65000"/>
                </a:schemeClr>
              </a:solidFill>
            </a:endParaRPr>
          </a:p>
        </p:txBody>
      </p:sp>
    </p:spTree>
  </p:cSld>
  <p:clrMapOvr>
    <a:masterClrMapping/>
  </p:clrMapOvr>
  <p:transition spd="slow">
    <p:circle/>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314" name="Picture 2" descr="C:\Users\SIE\Desktop\gestion-ambiental-iso-140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0665" y="9894385"/>
            <a:ext cx="9073008" cy="9226791"/>
          </a:xfrm>
          <a:prstGeom prst="rect">
            <a:avLst/>
          </a:prstGeom>
          <a:noFill/>
          <a:extLst>
            <a:ext uri="{909E8E84-426E-40DD-AFC4-6F175D3DCCD1}">
              <a14:hiddenFill xmlns:a14="http://schemas.microsoft.com/office/drawing/2010/main">
                <a:solidFill>
                  <a:srgbClr val="FFFFFF"/>
                </a:solidFill>
              </a14:hiddenFill>
            </a:ext>
          </a:extLst>
        </p:spPr>
      </p:pic>
      <p:sp>
        <p:nvSpPr>
          <p:cNvPr id="2" name="1 CuadroTexto"/>
          <p:cNvSpPr txBox="1"/>
          <p:nvPr/>
        </p:nvSpPr>
        <p:spPr>
          <a:xfrm>
            <a:off x="13933773" y="9899208"/>
            <a:ext cx="15159866" cy="6878806"/>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marL="1440180" indent="-1440180">
              <a:buFont typeface="Wingdings" pitchFamily="2" charset="2"/>
              <a:buChar char="ü"/>
            </a:pPr>
            <a:r>
              <a:rPr lang="es-CO" sz="8820" b="1" dirty="0">
                <a:ln w="11430">
                  <a:solidFill>
                    <a:schemeClr val="accent3">
                      <a:lumMod val="50000"/>
                    </a:schemeClr>
                  </a:solidFill>
                </a:ln>
                <a:solidFill>
                  <a:schemeClr val="bg1">
                    <a:lumMod val="65000"/>
                    <a:lumOff val="35000"/>
                  </a:schemeClr>
                </a:solidFill>
                <a:effectLst>
                  <a:outerShdw blurRad="80000" dist="40000" dir="5040000" algn="tl">
                    <a:srgbClr val="000000">
                      <a:alpha val="30000"/>
                    </a:srgbClr>
                  </a:outerShdw>
                </a:effectLst>
                <a:latin typeface="Berlin Sans FB Demi" panose="020E0802020502020306" pitchFamily="34" charset="0"/>
              </a:rPr>
              <a:t>AHORRO DE ENERGIA</a:t>
            </a:r>
          </a:p>
          <a:p>
            <a:pPr marL="1440180" indent="-1440180">
              <a:buFont typeface="Wingdings" pitchFamily="2" charset="2"/>
              <a:buChar char="ü"/>
            </a:pPr>
            <a:endParaRPr lang="es-CO" sz="8820" b="1" dirty="0">
              <a:ln w="11430">
                <a:solidFill>
                  <a:schemeClr val="accent3">
                    <a:lumMod val="50000"/>
                  </a:schemeClr>
                </a:solidFill>
              </a:ln>
              <a:solidFill>
                <a:schemeClr val="bg1">
                  <a:lumMod val="65000"/>
                  <a:lumOff val="35000"/>
                </a:schemeClr>
              </a:solidFill>
              <a:effectLst>
                <a:outerShdw blurRad="80000" dist="40000" dir="5040000" algn="tl">
                  <a:srgbClr val="000000">
                    <a:alpha val="30000"/>
                  </a:srgbClr>
                </a:outerShdw>
              </a:effectLst>
              <a:latin typeface="Berlin Sans FB Demi" panose="020E0802020502020306" pitchFamily="34" charset="0"/>
            </a:endParaRPr>
          </a:p>
          <a:p>
            <a:pPr marL="1440180" indent="-1440180">
              <a:buFont typeface="Wingdings" pitchFamily="2" charset="2"/>
              <a:buChar char="ü"/>
            </a:pPr>
            <a:r>
              <a:rPr lang="es-CO" sz="8820" b="1" dirty="0">
                <a:ln w="11430">
                  <a:solidFill>
                    <a:schemeClr val="accent3">
                      <a:lumMod val="50000"/>
                    </a:schemeClr>
                  </a:solidFill>
                </a:ln>
                <a:solidFill>
                  <a:schemeClr val="bg1">
                    <a:lumMod val="65000"/>
                    <a:lumOff val="35000"/>
                  </a:schemeClr>
                </a:solidFill>
                <a:effectLst>
                  <a:outerShdw blurRad="80000" dist="40000" dir="5040000" algn="tl">
                    <a:srgbClr val="000000">
                      <a:alpha val="30000"/>
                    </a:srgbClr>
                  </a:outerShdw>
                </a:effectLst>
                <a:latin typeface="Berlin Sans FB Demi" panose="020E0802020502020306" pitchFamily="34" charset="0"/>
              </a:rPr>
              <a:t>AHORRO DE AGUA</a:t>
            </a:r>
          </a:p>
          <a:p>
            <a:pPr marL="1440180" indent="-1440180">
              <a:buFont typeface="Wingdings" pitchFamily="2" charset="2"/>
              <a:buChar char="ü"/>
            </a:pPr>
            <a:endParaRPr lang="es-CO" sz="8820" b="1" dirty="0">
              <a:ln w="11430">
                <a:solidFill>
                  <a:schemeClr val="accent3">
                    <a:lumMod val="50000"/>
                  </a:schemeClr>
                </a:solidFill>
              </a:ln>
              <a:solidFill>
                <a:schemeClr val="bg1">
                  <a:lumMod val="65000"/>
                  <a:lumOff val="35000"/>
                </a:schemeClr>
              </a:solidFill>
              <a:effectLst>
                <a:outerShdw blurRad="80000" dist="40000" dir="5040000" algn="tl">
                  <a:srgbClr val="000000">
                    <a:alpha val="30000"/>
                  </a:srgbClr>
                </a:outerShdw>
              </a:effectLst>
              <a:latin typeface="Berlin Sans FB Demi" panose="020E0802020502020306" pitchFamily="34" charset="0"/>
            </a:endParaRPr>
          </a:p>
          <a:p>
            <a:pPr marL="1440180" indent="-1440180">
              <a:buFont typeface="Wingdings" pitchFamily="2" charset="2"/>
              <a:buChar char="ü"/>
            </a:pPr>
            <a:r>
              <a:rPr lang="es-CO" sz="8820" b="1" dirty="0">
                <a:ln w="11430">
                  <a:solidFill>
                    <a:schemeClr val="accent3">
                      <a:lumMod val="50000"/>
                    </a:schemeClr>
                  </a:solidFill>
                </a:ln>
                <a:solidFill>
                  <a:schemeClr val="bg1">
                    <a:lumMod val="65000"/>
                    <a:lumOff val="35000"/>
                  </a:schemeClr>
                </a:solidFill>
                <a:effectLst>
                  <a:outerShdw blurRad="80000" dist="40000" dir="5040000" algn="tl">
                    <a:srgbClr val="000000">
                      <a:alpha val="30000"/>
                    </a:srgbClr>
                  </a:outerShdw>
                </a:effectLst>
                <a:latin typeface="Berlin Sans FB Demi" panose="020E0802020502020306" pitchFamily="34" charset="0"/>
              </a:rPr>
              <a:t>RECICLAJE</a:t>
            </a:r>
          </a:p>
        </p:txBody>
      </p:sp>
      <p:sp>
        <p:nvSpPr>
          <p:cNvPr id="5" name="Rectangle 1">
            <a:extLst>
              <a:ext uri="{FF2B5EF4-FFF2-40B4-BE49-F238E27FC236}">
                <a16:creationId xmlns:a16="http://schemas.microsoft.com/office/drawing/2014/main" id="{796B0D6C-DAD4-4AE5-BFE8-F5968452462A}"/>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a:solidFill>
                  <a:schemeClr val="accent1">
                    <a:lumMod val="60000"/>
                    <a:lumOff val="40000"/>
                  </a:schemeClr>
                </a:solidFill>
                <a:latin typeface="News Gothic MT"/>
                <a:cs typeface="News Gothic MT"/>
              </a:rPr>
              <a:t>GESTIÓN AMBIENTAL</a:t>
            </a:r>
            <a:endParaRPr lang="es-CO" sz="10080" dirty="0">
              <a:solidFill>
                <a:schemeClr val="accent1">
                  <a:lumMod val="60000"/>
                  <a:lumOff val="40000"/>
                </a:schemeClr>
              </a:solidFill>
              <a:latin typeface="News Gothic MT"/>
              <a:cs typeface="News Gothic MT"/>
            </a:endParaRPr>
          </a:p>
        </p:txBody>
      </p:sp>
      <p:cxnSp>
        <p:nvCxnSpPr>
          <p:cNvPr id="7" name="Conector recto 9">
            <a:extLst>
              <a:ext uri="{FF2B5EF4-FFF2-40B4-BE49-F238E27FC236}">
                <a16:creationId xmlns:a16="http://schemas.microsoft.com/office/drawing/2014/main" id="{CBC74120-948D-402C-95AC-929AC04A7101}"/>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041591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CD119ED-9EBD-4ECB-80A3-B31DD6904894}"/>
              </a:ext>
            </a:extLst>
          </p:cNvPr>
          <p:cNvSpPr txBox="1"/>
          <p:nvPr/>
        </p:nvSpPr>
        <p:spPr>
          <a:xfrm>
            <a:off x="10997249" y="9118803"/>
            <a:ext cx="13084416" cy="6217087"/>
          </a:xfrm>
          <a:prstGeom prst="rect">
            <a:avLst/>
          </a:prstGeom>
          <a:noFill/>
        </p:spPr>
        <p:txBody>
          <a:bodyPr wrap="none" rtlCol="0">
            <a:spAutoFit/>
          </a:bodyPr>
          <a:lstStyle/>
          <a:p>
            <a:pPr algn="ctr"/>
            <a:r>
              <a:rPr lang="es-CO" sz="19900" b="1" spc="50" dirty="0">
                <a:ln w="0"/>
                <a:solidFill>
                  <a:schemeClr val="bg1">
                    <a:lumMod val="85000"/>
                  </a:schemeClr>
                </a:solidFill>
                <a:latin typeface="Arial Black" panose="020B0A04020102020204" pitchFamily="34" charset="0"/>
              </a:rPr>
              <a:t>MUCHAS</a:t>
            </a:r>
          </a:p>
          <a:p>
            <a:pPr algn="ctr"/>
            <a:r>
              <a:rPr lang="es-CO" sz="19900" b="1" spc="50" dirty="0">
                <a:ln w="0"/>
                <a:solidFill>
                  <a:schemeClr val="bg1">
                    <a:lumMod val="85000"/>
                  </a:schemeClr>
                </a:solidFill>
                <a:latin typeface="Arial Black" panose="020B0A04020102020204" pitchFamily="34" charset="0"/>
              </a:rPr>
              <a:t>GRACIAS</a:t>
            </a:r>
          </a:p>
        </p:txBody>
      </p:sp>
      <p:sp>
        <p:nvSpPr>
          <p:cNvPr id="16" name="TextBox 15">
            <a:extLst>
              <a:ext uri="{FF2B5EF4-FFF2-40B4-BE49-F238E27FC236}">
                <a16:creationId xmlns:a16="http://schemas.microsoft.com/office/drawing/2014/main" id="{346F6745-DE1A-427D-9805-5D7D4FAB7E20}"/>
              </a:ext>
            </a:extLst>
          </p:cNvPr>
          <p:cNvSpPr txBox="1"/>
          <p:nvPr/>
        </p:nvSpPr>
        <p:spPr>
          <a:xfrm>
            <a:off x="10657409" y="8857134"/>
            <a:ext cx="13039532" cy="6217087"/>
          </a:xfrm>
          <a:prstGeom prst="rect">
            <a:avLst/>
          </a:prstGeom>
          <a:noFill/>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CO" sz="19900" b="1" dirty="0">
                <a:ln>
                  <a:solidFill>
                    <a:schemeClr val="bg1">
                      <a:lumMod val="75000"/>
                      <a:lumOff val="25000"/>
                    </a:schemeClr>
                  </a:solidFill>
                </a:ln>
                <a:solidFill>
                  <a:schemeClr val="tx1">
                    <a:lumMod val="50000"/>
                    <a:lumOff val="50000"/>
                  </a:schemeClr>
                </a:solidFill>
                <a:latin typeface="Arial Black" panose="020B0A04020102020204" pitchFamily="34" charset="0"/>
              </a:rPr>
              <a:t>MUCHAS</a:t>
            </a:r>
          </a:p>
          <a:p>
            <a:pPr algn="ctr"/>
            <a:r>
              <a:rPr lang="es-CO" sz="19900" b="1" dirty="0">
                <a:ln>
                  <a:solidFill>
                    <a:schemeClr val="bg1">
                      <a:lumMod val="75000"/>
                      <a:lumOff val="25000"/>
                    </a:schemeClr>
                  </a:solidFill>
                </a:ln>
                <a:solidFill>
                  <a:schemeClr val="tx1">
                    <a:lumMod val="50000"/>
                    <a:lumOff val="50000"/>
                  </a:schemeClr>
                </a:solidFill>
                <a:latin typeface="Arial Black" panose="020B0A04020102020204" pitchFamily="34" charset="0"/>
              </a:rPr>
              <a:t>GRACIAS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17574609" y="3173404"/>
            <a:ext cx="12702211" cy="1643527"/>
          </a:xfrm>
          <a:prstGeom prst="rect">
            <a:avLst/>
          </a:prstGeom>
          <a:solidFill>
            <a:srgbClr val="FFFFFF">
              <a:alpha val="60392"/>
            </a:srgbClr>
          </a:solidFill>
          <a:ln>
            <a:noFill/>
          </a:ln>
        </p:spPr>
        <p:txBody>
          <a:bodyPr wrap="square" anchor="ctr">
            <a:spAutoFit/>
          </a:bodyPr>
          <a:lstStyle/>
          <a:p>
            <a:pPr>
              <a:tabLst>
                <a:tab pos="17582198" algn="r"/>
                <a:tab pos="18712339" algn="r"/>
                <a:tab pos="22117766" algn="l"/>
              </a:tabLst>
              <a:defRPr/>
            </a:pPr>
            <a:r>
              <a:rPr lang="es-CO" sz="10080" dirty="0">
                <a:solidFill>
                  <a:schemeClr val="accent1">
                    <a:lumMod val="60000"/>
                    <a:lumOff val="40000"/>
                  </a:schemeClr>
                </a:solidFill>
                <a:latin typeface="News Gothic MT"/>
                <a:cs typeface="News Gothic MT"/>
              </a:rPr>
              <a:t>Beneficios</a:t>
            </a:r>
          </a:p>
        </p:txBody>
      </p:sp>
      <p:sp>
        <p:nvSpPr>
          <p:cNvPr id="6147" name="5 Rectángulo"/>
          <p:cNvSpPr>
            <a:spLocks noChangeArrowheads="1"/>
          </p:cNvSpPr>
          <p:nvPr/>
        </p:nvSpPr>
        <p:spPr bwMode="auto">
          <a:xfrm>
            <a:off x="5832873" y="11809462"/>
            <a:ext cx="18146016" cy="8090676"/>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p>
            <a:pPr marL="2340293" lvl="1" indent="-900113" algn="just">
              <a:buFont typeface="Arial"/>
              <a:buChar char="•"/>
              <a:tabLst>
                <a:tab pos="17582198" algn="r"/>
                <a:tab pos="18712339" algn="r"/>
                <a:tab pos="22117766" algn="l"/>
              </a:tabLst>
            </a:pPr>
            <a:r>
              <a:rPr lang="es-CO" sz="4725" spc="315" dirty="0">
                <a:solidFill>
                  <a:schemeClr val="bg1">
                    <a:lumMod val="50000"/>
                  </a:schemeClr>
                </a:solidFill>
                <a:latin typeface="News Gothic MT"/>
                <a:cs typeface="News Gothic MT"/>
              </a:rPr>
              <a:t>Mayor enfoque de la administración del negocio.</a:t>
            </a:r>
          </a:p>
          <a:p>
            <a:pPr marL="2340293" lvl="1" indent="-900113" algn="just">
              <a:buFont typeface="Arial"/>
              <a:buChar char="•"/>
              <a:tabLst>
                <a:tab pos="17582198" algn="r"/>
                <a:tab pos="18712339" algn="r"/>
                <a:tab pos="22117766" algn="l"/>
              </a:tabLst>
            </a:pPr>
            <a:r>
              <a:rPr lang="es-CO" sz="4725" spc="315" dirty="0">
                <a:solidFill>
                  <a:schemeClr val="bg1">
                    <a:lumMod val="50000"/>
                  </a:schemeClr>
                </a:solidFill>
                <a:latin typeface="News Gothic MT"/>
                <a:cs typeface="News Gothic MT"/>
              </a:rPr>
              <a:t>Reducción significativa de costos.</a:t>
            </a:r>
          </a:p>
          <a:p>
            <a:pPr marL="2340293" lvl="1" indent="-900113" algn="just">
              <a:buFont typeface="Arial"/>
              <a:buChar char="•"/>
              <a:tabLst>
                <a:tab pos="17582198" algn="r"/>
                <a:tab pos="18712339" algn="r"/>
                <a:tab pos="22117766" algn="l"/>
              </a:tabLst>
            </a:pPr>
            <a:r>
              <a:rPr lang="es-CO" sz="4725" spc="315" dirty="0">
                <a:solidFill>
                  <a:schemeClr val="bg1">
                    <a:lumMod val="50000"/>
                  </a:schemeClr>
                </a:solidFill>
                <a:latin typeface="News Gothic MT"/>
                <a:cs typeface="News Gothic MT"/>
              </a:rPr>
              <a:t>Optimización de la tecnología y mejora de la comunicación.</a:t>
            </a:r>
          </a:p>
          <a:p>
            <a:pPr marL="2340293" lvl="1" indent="-900113" algn="just">
              <a:buFont typeface="Arial"/>
              <a:buChar char="•"/>
              <a:tabLst>
                <a:tab pos="17582198" algn="r"/>
                <a:tab pos="18712339" algn="r"/>
                <a:tab pos="22117766" algn="l"/>
              </a:tabLst>
            </a:pPr>
            <a:r>
              <a:rPr lang="es-CO" sz="4725" spc="315" dirty="0">
                <a:solidFill>
                  <a:schemeClr val="bg1">
                    <a:lumMod val="50000"/>
                  </a:schemeClr>
                </a:solidFill>
                <a:latin typeface="News Gothic MT"/>
                <a:cs typeface="News Gothic MT"/>
              </a:rPr>
              <a:t>Mayor aprovechamiento de las fortalezas y capacidades de la compañía.</a:t>
            </a:r>
          </a:p>
          <a:p>
            <a:pPr marL="2340293" lvl="1" indent="-900113" algn="just">
              <a:buFont typeface="Arial"/>
              <a:buChar char="•"/>
              <a:tabLst>
                <a:tab pos="17582198" algn="r"/>
                <a:tab pos="18712339" algn="r"/>
                <a:tab pos="22117766" algn="l"/>
              </a:tabLst>
            </a:pPr>
            <a:r>
              <a:rPr lang="es-CO" sz="4725" spc="315" dirty="0">
                <a:solidFill>
                  <a:schemeClr val="bg1">
                    <a:lumMod val="50000"/>
                  </a:schemeClr>
                </a:solidFill>
                <a:latin typeface="News Gothic MT"/>
                <a:cs typeface="News Gothic MT"/>
              </a:rPr>
              <a:t>Mejor calidad y oportunidad de la información para la toma asertiva de decisiones.</a:t>
            </a:r>
          </a:p>
          <a:p>
            <a:pPr marL="2340293" lvl="1" indent="-900113" algn="just">
              <a:buFont typeface="Arial"/>
              <a:buChar char="•"/>
              <a:tabLst>
                <a:tab pos="17582198" algn="r"/>
                <a:tab pos="18712339" algn="r"/>
                <a:tab pos="22117766" algn="l"/>
              </a:tabLst>
            </a:pPr>
            <a:r>
              <a:rPr lang="es-CO" sz="4725" spc="315" dirty="0">
                <a:solidFill>
                  <a:schemeClr val="bg1">
                    <a:lumMod val="50000"/>
                  </a:schemeClr>
                </a:solidFill>
                <a:latin typeface="News Gothic MT"/>
                <a:cs typeface="News Gothic MT"/>
              </a:rPr>
              <a:t>En general, ofrecer soluciones integrales a los clientes.</a:t>
            </a:r>
          </a:p>
        </p:txBody>
      </p:sp>
      <p:sp>
        <p:nvSpPr>
          <p:cNvPr id="5126" name="2 CuadroTexto"/>
          <p:cNvSpPr txBox="1">
            <a:spLocks noChangeArrowheads="1"/>
          </p:cNvSpPr>
          <p:nvPr/>
        </p:nvSpPr>
        <p:spPr bwMode="auto">
          <a:xfrm>
            <a:off x="4860765" y="8283449"/>
            <a:ext cx="20774307"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just" eaLnBrk="1" hangingPunct="1"/>
            <a:r>
              <a:rPr lang="es-CO" sz="5040" b="1" spc="315" dirty="0">
                <a:solidFill>
                  <a:schemeClr val="bg1">
                    <a:lumMod val="50000"/>
                  </a:schemeClr>
                </a:solidFill>
                <a:latin typeface="News Gothic MT"/>
                <a:ea typeface="+mn-ea"/>
                <a:cs typeface="News Gothic MT"/>
              </a:rPr>
              <a:t>Nuestros servicios, </a:t>
            </a:r>
            <a:r>
              <a:rPr lang="es-CO" sz="5040" spc="315" dirty="0">
                <a:solidFill>
                  <a:schemeClr val="bg1">
                    <a:lumMod val="50000"/>
                  </a:schemeClr>
                </a:solidFill>
                <a:latin typeface="News Gothic MT"/>
                <a:ea typeface="+mn-ea"/>
                <a:cs typeface="News Gothic MT"/>
              </a:rPr>
              <a:t>permiten obtener los beneficios que anuncian a continuación: </a:t>
            </a:r>
          </a:p>
        </p:txBody>
      </p:sp>
      <p:cxnSp>
        <p:nvCxnSpPr>
          <p:cNvPr id="10" name="Conector recto 9"/>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8429507"/>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147"/>
                                        </p:tgtEl>
                                        <p:attrNameLst>
                                          <p:attrName>style.visibility</p:attrName>
                                        </p:attrNameLst>
                                      </p:cBhvr>
                                      <p:to>
                                        <p:strVal val="visible"/>
                                      </p:to>
                                    </p:set>
                                    <p:anim calcmode="lin" valueType="num">
                                      <p:cBhvr additive="base">
                                        <p:cTn id="11" dur="500" fill="hold"/>
                                        <p:tgtEl>
                                          <p:spTgt spid="6147"/>
                                        </p:tgtEl>
                                        <p:attrNameLst>
                                          <p:attrName>ppt_x</p:attrName>
                                        </p:attrNameLst>
                                      </p:cBhvr>
                                      <p:tavLst>
                                        <p:tav tm="0">
                                          <p:val>
                                            <p:strVal val="#ppt_x"/>
                                          </p:val>
                                        </p:tav>
                                        <p:tav tm="100000">
                                          <p:val>
                                            <p:strVal val="#ppt_x"/>
                                          </p:val>
                                        </p:tav>
                                      </p:tavLst>
                                    </p:anim>
                                    <p:anim calcmode="lin" valueType="num">
                                      <p:cBhvr additive="base">
                                        <p:cTn id="12"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51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4 Rectángulo"/>
          <p:cNvSpPr>
            <a:spLocks noChangeArrowheads="1"/>
          </p:cNvSpPr>
          <p:nvPr/>
        </p:nvSpPr>
        <p:spPr bwMode="auto">
          <a:xfrm>
            <a:off x="4824761" y="8415042"/>
            <a:ext cx="25447518" cy="319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hangingPunct="1"/>
            <a:r>
              <a:rPr lang="es-CO" sz="5040" b="1" spc="315" dirty="0">
                <a:solidFill>
                  <a:schemeClr val="bg1">
                    <a:lumMod val="50000"/>
                  </a:schemeClr>
                </a:solidFill>
                <a:latin typeface="News Gothic MT"/>
                <a:cs typeface="News Gothic MT"/>
              </a:rPr>
              <a:t>El objetivo de ACA Auditores &amp; Consultores Asociados SAS  es ofrecer a nuestros clientes una solución integral a sus requerimientos o necesidades, para lo cual hemos estructurado dichas soluciones  bajo los siguientes servicios:</a:t>
            </a:r>
          </a:p>
        </p:txBody>
      </p:sp>
      <p:sp>
        <p:nvSpPr>
          <p:cNvPr id="19" name="CuadroTexto 18"/>
          <p:cNvSpPr txBox="1"/>
          <p:nvPr/>
        </p:nvSpPr>
        <p:spPr>
          <a:xfrm>
            <a:off x="9073233" y="12817574"/>
            <a:ext cx="20306147" cy="5909310"/>
          </a:xfrm>
          <a:prstGeom prst="rect">
            <a:avLst/>
          </a:prstGeom>
          <a:noFill/>
        </p:spPr>
        <p:txBody>
          <a:bodyPr wrap="square" rtlCol="0">
            <a:spAutoFit/>
          </a:bodyPr>
          <a:lstStyle/>
          <a:p>
            <a:pPr marL="540068" indent="-540068">
              <a:buFontTx/>
              <a:buChar char="-"/>
            </a:pPr>
            <a:r>
              <a:rPr lang="en-US" sz="6300" i="1" dirty="0">
                <a:solidFill>
                  <a:schemeClr val="bg1">
                    <a:lumMod val="50000"/>
                  </a:schemeClr>
                </a:solidFill>
              </a:rPr>
              <a:t>Asesoria Contable </a:t>
            </a:r>
          </a:p>
          <a:p>
            <a:pPr marL="540068" indent="-540068">
              <a:buFontTx/>
              <a:buChar char="-"/>
            </a:pPr>
            <a:r>
              <a:rPr lang="en-US" sz="6300" i="1" dirty="0">
                <a:solidFill>
                  <a:schemeClr val="bg1">
                    <a:lumMod val="50000"/>
                  </a:schemeClr>
                </a:solidFill>
              </a:rPr>
              <a:t>Laboral</a:t>
            </a:r>
          </a:p>
          <a:p>
            <a:pPr marL="540068" indent="-540068">
              <a:buFontTx/>
              <a:buChar char="-"/>
            </a:pPr>
            <a:r>
              <a:rPr lang="en-US" sz="6300" i="1" dirty="0">
                <a:solidFill>
                  <a:schemeClr val="bg1">
                    <a:lumMod val="50000"/>
                  </a:schemeClr>
                </a:solidFill>
              </a:rPr>
              <a:t>Tributaria</a:t>
            </a:r>
          </a:p>
          <a:p>
            <a:pPr marL="540068" indent="-540068">
              <a:buFontTx/>
              <a:buChar char="-"/>
            </a:pPr>
            <a:r>
              <a:rPr lang="en-US" sz="6300" i="1" dirty="0">
                <a:solidFill>
                  <a:schemeClr val="bg1">
                    <a:lumMod val="50000"/>
                  </a:schemeClr>
                </a:solidFill>
              </a:rPr>
              <a:t>NIIF</a:t>
            </a:r>
          </a:p>
          <a:p>
            <a:pPr marL="540068" indent="-540068">
              <a:buFontTx/>
              <a:buChar char="-"/>
            </a:pPr>
            <a:r>
              <a:rPr lang="en-US" sz="6300" i="1" dirty="0">
                <a:solidFill>
                  <a:schemeClr val="bg1">
                    <a:lumMod val="50000"/>
                  </a:schemeClr>
                </a:solidFill>
              </a:rPr>
              <a:t>Auditoria</a:t>
            </a:r>
          </a:p>
          <a:p>
            <a:pPr marL="540068" indent="-540068">
              <a:buFontTx/>
              <a:buChar char="-"/>
            </a:pPr>
            <a:r>
              <a:rPr lang="en-US" sz="6300" i="1" dirty="0">
                <a:solidFill>
                  <a:schemeClr val="bg1">
                    <a:lumMod val="50000"/>
                  </a:schemeClr>
                </a:solidFill>
              </a:rPr>
              <a:t>Revisoría fiscal.</a:t>
            </a:r>
            <a:endParaRPr lang="es-ES" sz="6300" i="1" dirty="0">
              <a:solidFill>
                <a:schemeClr val="bg1">
                  <a:lumMod val="50000"/>
                </a:schemeClr>
              </a:solidFill>
            </a:endParaRPr>
          </a:p>
        </p:txBody>
      </p:sp>
      <p:sp>
        <p:nvSpPr>
          <p:cNvPr id="5" name="Rectangle 1">
            <a:extLst>
              <a:ext uri="{FF2B5EF4-FFF2-40B4-BE49-F238E27FC236}">
                <a16:creationId xmlns:a16="http://schemas.microsoft.com/office/drawing/2014/main" id="{F95B1903-B6B2-4404-9CDB-F1AB6E2C6845}"/>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Soluciones</a:t>
            </a:r>
            <a:r>
              <a:rPr lang="en-US" sz="10080" dirty="0">
                <a:solidFill>
                  <a:schemeClr val="accent1">
                    <a:lumMod val="60000"/>
                    <a:lumOff val="40000"/>
                  </a:schemeClr>
                </a:solidFill>
                <a:latin typeface="News Gothic MT"/>
                <a:cs typeface="News Gothic MT"/>
              </a:rPr>
              <a:t> </a:t>
            </a:r>
            <a:r>
              <a:rPr lang="en-US" sz="10080" dirty="0" err="1">
                <a:solidFill>
                  <a:schemeClr val="accent1">
                    <a:lumMod val="60000"/>
                    <a:lumOff val="40000"/>
                  </a:schemeClr>
                </a:solidFill>
                <a:latin typeface="News Gothic MT"/>
                <a:cs typeface="News Gothic MT"/>
              </a:rPr>
              <a:t>Integrales</a:t>
            </a:r>
            <a:endParaRPr lang="es-CO" sz="10080" dirty="0">
              <a:solidFill>
                <a:schemeClr val="accent1">
                  <a:lumMod val="60000"/>
                  <a:lumOff val="40000"/>
                </a:schemeClr>
              </a:solidFill>
              <a:latin typeface="News Gothic MT"/>
              <a:cs typeface="News Gothic MT"/>
            </a:endParaRPr>
          </a:p>
        </p:txBody>
      </p:sp>
      <p:cxnSp>
        <p:nvCxnSpPr>
          <p:cNvPr id="6" name="Conector recto 9">
            <a:extLst>
              <a:ext uri="{FF2B5EF4-FFF2-40B4-BE49-F238E27FC236}">
                <a16:creationId xmlns:a16="http://schemas.microsoft.com/office/drawing/2014/main" id="{FEC83E0A-56FD-4DE5-8568-C9040A7FBB66}"/>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1 CuadroTexto"/>
          <p:cNvSpPr txBox="1">
            <a:spLocks noChangeArrowheads="1"/>
          </p:cNvSpPr>
          <p:nvPr/>
        </p:nvSpPr>
        <p:spPr bwMode="auto">
          <a:xfrm>
            <a:off x="3499814" y="8281070"/>
            <a:ext cx="15197288" cy="867930"/>
          </a:xfrm>
          <a:prstGeom prst="rect">
            <a:avLst/>
          </a:prstGeom>
          <a:solidFill>
            <a:srgbClr val="FFFFFF">
              <a:alpha val="6039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defPPr>
              <a:defRPr lang="es-CO"/>
            </a:defPPr>
            <a:lvl1pPr eaLnBrk="1" hangingPunct="1">
              <a:tabLst>
                <a:tab pos="5581650" algn="r"/>
                <a:tab pos="5940425" algn="r"/>
                <a:tab pos="7021513" algn="l"/>
              </a:tabLst>
              <a:defRPr sz="3200">
                <a:solidFill>
                  <a:schemeClr val="accent1">
                    <a:lumMod val="60000"/>
                    <a:lumOff val="40000"/>
                  </a:schemeClr>
                </a:solidFill>
                <a:latin typeface="News Gothic MT"/>
                <a:ea typeface="+mn-ea"/>
                <a:cs typeface="News Gothic MT"/>
              </a:defRPr>
            </a:lvl1pPr>
          </a:lstStyle>
          <a:p>
            <a:pPr algn="just"/>
            <a:r>
              <a:rPr lang="es-CO" sz="5040" b="1" spc="315" dirty="0">
                <a:solidFill>
                  <a:schemeClr val="bg1">
                    <a:lumMod val="50000"/>
                  </a:schemeClr>
                </a:solidFill>
              </a:rPr>
              <a:t>SERVICIO CONTABLE </a:t>
            </a:r>
            <a:r>
              <a:rPr lang="mr-IN" sz="5040" b="1" spc="315" dirty="0">
                <a:solidFill>
                  <a:schemeClr val="bg1">
                    <a:lumMod val="50000"/>
                  </a:schemeClr>
                </a:solidFill>
              </a:rPr>
              <a:t>–</a:t>
            </a:r>
            <a:r>
              <a:rPr lang="es-CO" sz="5040" b="1" spc="315" dirty="0">
                <a:solidFill>
                  <a:schemeClr val="bg1">
                    <a:lumMod val="50000"/>
                  </a:schemeClr>
                </a:solidFill>
              </a:rPr>
              <a:t> OUTSOURCING </a:t>
            </a:r>
            <a:endParaRPr lang="es-CO" sz="5040" spc="315" dirty="0">
              <a:solidFill>
                <a:schemeClr val="bg1">
                  <a:lumMod val="50000"/>
                </a:schemeClr>
              </a:solidFill>
            </a:endParaRPr>
          </a:p>
        </p:txBody>
      </p:sp>
      <p:sp>
        <p:nvSpPr>
          <p:cNvPr id="16" name="6 Marcador de contenido"/>
          <p:cNvSpPr txBox="1">
            <a:spLocks/>
          </p:cNvSpPr>
          <p:nvPr/>
        </p:nvSpPr>
        <p:spPr>
          <a:xfrm>
            <a:off x="3505247" y="10153278"/>
            <a:ext cx="23816646" cy="10660784"/>
          </a:xfrm>
          <a:prstGeom prst="rect">
            <a:avLst/>
          </a:prstGeom>
          <a:ln>
            <a:noFill/>
          </a:ln>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90000"/>
              </a:lnSpc>
              <a:buNone/>
            </a:pPr>
            <a:r>
              <a:rPr lang="es-ES" sz="4410" spc="315" dirty="0">
                <a:solidFill>
                  <a:schemeClr val="tx1">
                    <a:lumMod val="85000"/>
                    <a:lumOff val="15000"/>
                  </a:schemeClr>
                </a:solidFill>
                <a:latin typeface="News Gothic MT"/>
                <a:ea typeface="+mn-ea"/>
                <a:cs typeface="News Gothic MT"/>
              </a:rPr>
              <a:t>Nuestro servicios contables y de </a:t>
            </a:r>
            <a:r>
              <a:rPr lang="es-ES" sz="4410" spc="315" dirty="0" err="1">
                <a:solidFill>
                  <a:schemeClr val="tx1">
                    <a:lumMod val="85000"/>
                    <a:lumOff val="15000"/>
                  </a:schemeClr>
                </a:solidFill>
                <a:latin typeface="News Gothic MT"/>
                <a:ea typeface="+mn-ea"/>
                <a:cs typeface="News Gothic MT"/>
              </a:rPr>
              <a:t>Outsourcing</a:t>
            </a:r>
            <a:r>
              <a:rPr lang="es-ES" sz="4410" spc="315" dirty="0">
                <a:solidFill>
                  <a:schemeClr val="tx1">
                    <a:lumMod val="85000"/>
                    <a:lumOff val="15000"/>
                  </a:schemeClr>
                </a:solidFill>
                <a:latin typeface="News Gothic MT"/>
                <a:ea typeface="+mn-ea"/>
                <a:cs typeface="News Gothic MT"/>
              </a:rPr>
              <a:t>, están diseñados para presentar un factor clave y eficaz basado en estrategias gerenciales establecidas por nuestros clientes, como es el enfoque y ejecución de tareas para las cuales no cuentan con suficiente habilidad, tiempo, personal o recurso físico o logístico.</a:t>
            </a:r>
          </a:p>
          <a:p>
            <a:pPr marL="0" indent="0">
              <a:lnSpc>
                <a:spcPct val="90000"/>
              </a:lnSpc>
              <a:buNone/>
            </a:pPr>
            <a:endParaRPr lang="es-ES" sz="4410" spc="315" dirty="0">
              <a:solidFill>
                <a:schemeClr val="tx1">
                  <a:lumMod val="85000"/>
                  <a:lumOff val="15000"/>
                </a:schemeClr>
              </a:solidFill>
              <a:latin typeface="News Gothic MT"/>
              <a:ea typeface="+mn-ea"/>
              <a:cs typeface="News Gothic MT"/>
            </a:endParaRPr>
          </a:p>
          <a:p>
            <a:pPr marL="0" indent="0">
              <a:lnSpc>
                <a:spcPct val="90000"/>
              </a:lnSpc>
              <a:buNone/>
            </a:pPr>
            <a:r>
              <a:rPr lang="es-ES" sz="4410" spc="315" dirty="0">
                <a:solidFill>
                  <a:schemeClr val="tx1">
                    <a:lumMod val="85000"/>
                    <a:lumOff val="15000"/>
                  </a:schemeClr>
                </a:solidFill>
                <a:latin typeface="News Gothic MT"/>
                <a:ea typeface="+mn-ea"/>
                <a:cs typeface="News Gothic MT"/>
              </a:rPr>
              <a:t>Realizamos servicios de </a:t>
            </a:r>
            <a:r>
              <a:rPr lang="es-ES" sz="4410" spc="315" dirty="0" err="1">
                <a:solidFill>
                  <a:schemeClr val="tx1">
                    <a:lumMod val="85000"/>
                    <a:lumOff val="15000"/>
                  </a:schemeClr>
                </a:solidFill>
                <a:latin typeface="News Gothic MT"/>
                <a:ea typeface="+mn-ea"/>
                <a:cs typeface="News Gothic MT"/>
              </a:rPr>
              <a:t>Outsourcing</a:t>
            </a:r>
            <a:r>
              <a:rPr lang="es-ES" sz="4410" spc="315" dirty="0">
                <a:solidFill>
                  <a:schemeClr val="tx1">
                    <a:lumMod val="85000"/>
                    <a:lumOff val="15000"/>
                  </a:schemeClr>
                </a:solidFill>
                <a:latin typeface="News Gothic MT"/>
                <a:ea typeface="+mn-ea"/>
                <a:cs typeface="News Gothic MT"/>
              </a:rPr>
              <a:t> como:</a:t>
            </a:r>
          </a:p>
          <a:p>
            <a:pPr marL="1440180" indent="-1440180">
              <a:lnSpc>
                <a:spcPct val="90000"/>
              </a:lnSpc>
              <a:buFont typeface="Arial"/>
              <a:buChar char="•"/>
            </a:pPr>
            <a:endParaRPr lang="es-ES" sz="4410" spc="315" dirty="0">
              <a:solidFill>
                <a:schemeClr val="tx1">
                  <a:lumMod val="85000"/>
                  <a:lumOff val="15000"/>
                </a:schemeClr>
              </a:solidFill>
              <a:latin typeface="News Gothic MT"/>
              <a:ea typeface="+mn-ea"/>
              <a:cs typeface="News Gothic MT"/>
            </a:endParaRPr>
          </a:p>
          <a:p>
            <a:pPr marL="1440180" indent="-1440180">
              <a:lnSpc>
                <a:spcPct val="90000"/>
              </a:lnSpc>
              <a:buFont typeface="Arial"/>
              <a:buChar char="•"/>
            </a:pPr>
            <a:r>
              <a:rPr lang="es-ES" sz="4410" spc="315" dirty="0">
                <a:solidFill>
                  <a:schemeClr val="tx1">
                    <a:lumMod val="85000"/>
                    <a:lumOff val="15000"/>
                  </a:schemeClr>
                </a:solidFill>
                <a:latin typeface="News Gothic MT"/>
                <a:ea typeface="+mn-ea"/>
                <a:cs typeface="News Gothic MT"/>
              </a:rPr>
              <a:t>Contabilidad</a:t>
            </a:r>
          </a:p>
          <a:p>
            <a:pPr marL="1440180" indent="-1440180">
              <a:lnSpc>
                <a:spcPct val="90000"/>
              </a:lnSpc>
              <a:buFont typeface="Arial"/>
              <a:buChar char="•"/>
            </a:pPr>
            <a:r>
              <a:rPr lang="es-ES" sz="4410" spc="315" dirty="0">
                <a:solidFill>
                  <a:schemeClr val="tx1">
                    <a:lumMod val="85000"/>
                    <a:lumOff val="15000"/>
                  </a:schemeClr>
                </a:solidFill>
                <a:latin typeface="News Gothic MT"/>
                <a:ea typeface="+mn-ea"/>
                <a:cs typeface="News Gothic MT"/>
              </a:rPr>
              <a:t>Tesorería</a:t>
            </a:r>
          </a:p>
          <a:p>
            <a:pPr marL="1440180" indent="-1440180">
              <a:lnSpc>
                <a:spcPct val="90000"/>
              </a:lnSpc>
              <a:buFont typeface="Arial"/>
              <a:buChar char="•"/>
            </a:pPr>
            <a:r>
              <a:rPr lang="es-ES" sz="4410" spc="315" dirty="0">
                <a:solidFill>
                  <a:schemeClr val="tx1">
                    <a:lumMod val="85000"/>
                    <a:lumOff val="15000"/>
                  </a:schemeClr>
                </a:solidFill>
                <a:latin typeface="News Gothic MT"/>
                <a:ea typeface="+mn-ea"/>
                <a:cs typeface="News Gothic MT"/>
              </a:rPr>
              <a:t>Impuestos</a:t>
            </a:r>
          </a:p>
          <a:p>
            <a:pPr marL="1440180" indent="-1440180">
              <a:lnSpc>
                <a:spcPct val="90000"/>
              </a:lnSpc>
              <a:buFont typeface="Arial"/>
              <a:buChar char="•"/>
            </a:pPr>
            <a:r>
              <a:rPr lang="es-ES" sz="4410" spc="315" dirty="0">
                <a:solidFill>
                  <a:schemeClr val="tx1">
                    <a:lumMod val="85000"/>
                    <a:lumOff val="15000"/>
                  </a:schemeClr>
                </a:solidFill>
                <a:latin typeface="News Gothic MT"/>
                <a:ea typeface="+mn-ea"/>
                <a:cs typeface="News Gothic MT"/>
              </a:rPr>
              <a:t>Legal</a:t>
            </a:r>
          </a:p>
          <a:p>
            <a:pPr marL="1440180" indent="-1440180">
              <a:lnSpc>
                <a:spcPct val="90000"/>
              </a:lnSpc>
              <a:buFont typeface="Arial"/>
              <a:buChar char="•"/>
            </a:pPr>
            <a:r>
              <a:rPr lang="es-ES" sz="4410" spc="315" dirty="0">
                <a:solidFill>
                  <a:schemeClr val="tx1">
                    <a:lumMod val="85000"/>
                    <a:lumOff val="15000"/>
                  </a:schemeClr>
                </a:solidFill>
                <a:latin typeface="News Gothic MT"/>
                <a:ea typeface="+mn-ea"/>
                <a:cs typeface="News Gothic MT"/>
              </a:rPr>
              <a:t>Control de Costos</a:t>
            </a:r>
          </a:p>
          <a:p>
            <a:pPr marL="1440180" indent="-1440180">
              <a:lnSpc>
                <a:spcPct val="90000"/>
              </a:lnSpc>
              <a:buFont typeface="Arial"/>
              <a:buChar char="•"/>
            </a:pPr>
            <a:r>
              <a:rPr lang="es-ES" sz="4410" spc="315" dirty="0">
                <a:solidFill>
                  <a:schemeClr val="tx1">
                    <a:lumMod val="85000"/>
                    <a:lumOff val="15000"/>
                  </a:schemeClr>
                </a:solidFill>
                <a:latin typeface="News Gothic MT"/>
                <a:ea typeface="+mn-ea"/>
                <a:cs typeface="News Gothic MT"/>
              </a:rPr>
              <a:t>Gestión Documental </a:t>
            </a:r>
          </a:p>
          <a:p>
            <a:pPr marL="1440180" indent="-1440180">
              <a:lnSpc>
                <a:spcPct val="90000"/>
              </a:lnSpc>
              <a:buFont typeface="Arial"/>
              <a:buChar char="•"/>
            </a:pPr>
            <a:r>
              <a:rPr lang="es-ES" sz="4410" spc="315" dirty="0">
                <a:solidFill>
                  <a:schemeClr val="tx1">
                    <a:lumMod val="85000"/>
                    <a:lumOff val="15000"/>
                  </a:schemeClr>
                </a:solidFill>
                <a:latin typeface="News Gothic MT"/>
                <a:ea typeface="+mn-ea"/>
                <a:cs typeface="News Gothic MT"/>
              </a:rPr>
              <a:t>Gestión de Abastecimiento</a:t>
            </a:r>
          </a:p>
        </p:txBody>
      </p:sp>
      <p:sp>
        <p:nvSpPr>
          <p:cNvPr id="12" name="Rectangle 1">
            <a:extLst>
              <a:ext uri="{FF2B5EF4-FFF2-40B4-BE49-F238E27FC236}">
                <a16:creationId xmlns:a16="http://schemas.microsoft.com/office/drawing/2014/main" id="{4326EA12-E85A-47FD-ACF8-15FC82B377AC}"/>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Soluciones</a:t>
            </a:r>
            <a:r>
              <a:rPr lang="en-US" sz="10080" dirty="0">
                <a:solidFill>
                  <a:schemeClr val="accent1">
                    <a:lumMod val="60000"/>
                    <a:lumOff val="40000"/>
                  </a:schemeClr>
                </a:solidFill>
                <a:latin typeface="News Gothic MT"/>
                <a:cs typeface="News Gothic MT"/>
              </a:rPr>
              <a:t> </a:t>
            </a:r>
            <a:r>
              <a:rPr lang="en-US" sz="10080" dirty="0" err="1">
                <a:solidFill>
                  <a:schemeClr val="accent1">
                    <a:lumMod val="60000"/>
                    <a:lumOff val="40000"/>
                  </a:schemeClr>
                </a:solidFill>
                <a:latin typeface="News Gothic MT"/>
                <a:cs typeface="News Gothic MT"/>
              </a:rPr>
              <a:t>Integrales</a:t>
            </a:r>
            <a:endParaRPr lang="es-CO" sz="10080" dirty="0">
              <a:solidFill>
                <a:schemeClr val="accent1">
                  <a:lumMod val="60000"/>
                  <a:lumOff val="40000"/>
                </a:schemeClr>
              </a:solidFill>
              <a:latin typeface="News Gothic MT"/>
              <a:cs typeface="News Gothic MT"/>
            </a:endParaRPr>
          </a:p>
        </p:txBody>
      </p:sp>
      <p:cxnSp>
        <p:nvCxnSpPr>
          <p:cNvPr id="14" name="Conector recto 9">
            <a:extLst>
              <a:ext uri="{FF2B5EF4-FFF2-40B4-BE49-F238E27FC236}">
                <a16:creationId xmlns:a16="http://schemas.microsoft.com/office/drawing/2014/main" id="{0711DBCA-4937-4A22-9EFE-42532B8E9B5A}"/>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6 CuadroTexto"/>
          <p:cNvSpPr txBox="1">
            <a:spLocks noChangeArrowheads="1"/>
          </p:cNvSpPr>
          <p:nvPr/>
        </p:nvSpPr>
        <p:spPr bwMode="auto">
          <a:xfrm>
            <a:off x="4896611" y="7989872"/>
            <a:ext cx="14970621"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tabLst>
                <a:tab pos="17582198" algn="r"/>
                <a:tab pos="18712339" algn="r"/>
                <a:tab pos="22117766" algn="l"/>
              </a:tabLst>
              <a:defRPr/>
            </a:pPr>
            <a:r>
              <a:rPr lang="es-CO" sz="5040" b="1" spc="315" dirty="0">
                <a:solidFill>
                  <a:schemeClr val="bg1">
                    <a:lumMod val="50000"/>
                  </a:schemeClr>
                </a:solidFill>
                <a:latin typeface="News Gothic MT"/>
                <a:cs typeface="News Gothic MT"/>
              </a:rPr>
              <a:t>ASESORIA LABORAL</a:t>
            </a:r>
          </a:p>
          <a:p>
            <a:pPr algn="just" eaLnBrk="1" hangingPunct="1">
              <a:tabLst>
                <a:tab pos="17582198" algn="r"/>
                <a:tab pos="18712339" algn="r"/>
                <a:tab pos="22117766" algn="l"/>
              </a:tabLst>
              <a:defRPr/>
            </a:pPr>
            <a:endParaRPr lang="es-CO" sz="5040" b="1" spc="315" dirty="0">
              <a:solidFill>
                <a:schemeClr val="bg1">
                  <a:lumMod val="50000"/>
                </a:schemeClr>
              </a:solidFill>
              <a:latin typeface="News Gothic MT"/>
              <a:cs typeface="News Gothic MT"/>
            </a:endParaRPr>
          </a:p>
        </p:txBody>
      </p:sp>
      <p:sp>
        <p:nvSpPr>
          <p:cNvPr id="2" name="Rectángulo 1"/>
          <p:cNvSpPr/>
          <p:nvPr/>
        </p:nvSpPr>
        <p:spPr>
          <a:xfrm>
            <a:off x="4896769" y="9721230"/>
            <a:ext cx="23816646" cy="10272043"/>
          </a:xfrm>
          <a:prstGeom prst="rect">
            <a:avLst/>
          </a:prstGeom>
          <a:ln>
            <a:noFill/>
          </a:ln>
        </p:spPr>
        <p:txBody>
          <a:bodyPr wrap="square">
            <a:spAutoFit/>
          </a:bodyPr>
          <a:lstStyle/>
          <a:p>
            <a:pPr algn="just"/>
            <a:r>
              <a:rPr lang="es-ES" sz="4410" spc="315" dirty="0">
                <a:solidFill>
                  <a:schemeClr val="bg1">
                    <a:lumMod val="50000"/>
                  </a:schemeClr>
                </a:solidFill>
                <a:latin typeface="News Gothic MT"/>
                <a:cs typeface="News Gothic MT"/>
              </a:rPr>
              <a:t>Nuestro servicio cumple con las políticas internas del cliente, atiende el cronograma corporativo definido y se concentra en el registro de las novedades recibidas. Asegurando que las cuestiones de seguridad y confidencialidad sean tratadas.</a:t>
            </a:r>
          </a:p>
          <a:p>
            <a:pPr algn="just"/>
            <a:endParaRPr lang="es-ES" sz="4410" spc="315" dirty="0">
              <a:solidFill>
                <a:schemeClr val="bg1">
                  <a:lumMod val="50000"/>
                </a:schemeClr>
              </a:solidFill>
              <a:latin typeface="News Gothic MT"/>
              <a:cs typeface="News Gothic MT"/>
            </a:endParaRPr>
          </a:p>
          <a:p>
            <a:pPr algn="just"/>
            <a:r>
              <a:rPr lang="es-ES" sz="4410" spc="315" dirty="0">
                <a:solidFill>
                  <a:schemeClr val="bg1">
                    <a:lumMod val="50000"/>
                  </a:schemeClr>
                </a:solidFill>
                <a:latin typeface="News Gothic MT"/>
                <a:cs typeface="News Gothic MT"/>
              </a:rPr>
              <a:t>La gestión de nomina incluye:</a:t>
            </a:r>
          </a:p>
          <a:p>
            <a:pPr algn="just"/>
            <a:endParaRPr lang="es-ES" sz="4410" spc="315" dirty="0">
              <a:solidFill>
                <a:schemeClr val="bg1">
                  <a:lumMod val="50000"/>
                </a:schemeClr>
              </a:solidFill>
              <a:latin typeface="News Gothic MT"/>
              <a:cs typeface="News Gothic MT"/>
            </a:endParaRPr>
          </a:p>
          <a:p>
            <a:pPr marL="900113" indent="-900113" algn="just">
              <a:buFont typeface="Arial"/>
              <a:buChar char="•"/>
            </a:pPr>
            <a:r>
              <a:rPr lang="es-CO" sz="4410" spc="315" dirty="0">
                <a:solidFill>
                  <a:schemeClr val="bg1">
                    <a:lumMod val="50000"/>
                  </a:schemeClr>
                </a:solidFill>
                <a:latin typeface="News Gothic MT"/>
                <a:cs typeface="News Gothic MT"/>
              </a:rPr>
              <a:t>Procesamiento periódico de la nómina</a:t>
            </a:r>
          </a:p>
          <a:p>
            <a:pPr marL="900113" indent="-900113" algn="just">
              <a:buFont typeface="Arial"/>
              <a:buChar char="•"/>
            </a:pPr>
            <a:r>
              <a:rPr lang="es-CO" sz="4410" spc="315" dirty="0">
                <a:solidFill>
                  <a:schemeClr val="bg1">
                    <a:lumMod val="50000"/>
                  </a:schemeClr>
                </a:solidFill>
                <a:latin typeface="News Gothic MT"/>
                <a:cs typeface="News Gothic MT"/>
              </a:rPr>
              <a:t>Cumplimiento de la normatividad</a:t>
            </a:r>
          </a:p>
          <a:p>
            <a:pPr marL="900113" indent="-900113" algn="just">
              <a:buFont typeface="Arial"/>
              <a:buChar char="•"/>
            </a:pPr>
            <a:r>
              <a:rPr lang="es-CO" sz="4410" spc="315" dirty="0">
                <a:solidFill>
                  <a:schemeClr val="bg1">
                    <a:lumMod val="50000"/>
                  </a:schemeClr>
                </a:solidFill>
                <a:latin typeface="News Gothic MT"/>
                <a:cs typeface="News Gothic MT"/>
              </a:rPr>
              <a:t>Liquidación de parafiscales y seguridad social</a:t>
            </a:r>
          </a:p>
          <a:p>
            <a:pPr marL="900113" indent="-900113" algn="just">
              <a:buFont typeface="Arial"/>
              <a:buChar char="•"/>
            </a:pPr>
            <a:r>
              <a:rPr lang="es-CO" sz="4410" spc="315" dirty="0">
                <a:solidFill>
                  <a:schemeClr val="bg1">
                    <a:lumMod val="50000"/>
                  </a:schemeClr>
                </a:solidFill>
                <a:latin typeface="News Gothic MT"/>
                <a:cs typeface="News Gothic MT"/>
              </a:rPr>
              <a:t>Liquidación – calculo de beneficios legales</a:t>
            </a:r>
          </a:p>
          <a:p>
            <a:pPr marL="900113" indent="-900113" algn="just">
              <a:buFont typeface="Arial"/>
              <a:buChar char="•"/>
            </a:pPr>
            <a:r>
              <a:rPr lang="es-CO" sz="4410" spc="315" dirty="0">
                <a:solidFill>
                  <a:schemeClr val="bg1">
                    <a:lumMod val="50000"/>
                  </a:schemeClr>
                </a:solidFill>
                <a:latin typeface="News Gothic MT"/>
                <a:cs typeface="News Gothic MT"/>
              </a:rPr>
              <a:t>Aplicación de descuentos y prestamos </a:t>
            </a:r>
          </a:p>
          <a:p>
            <a:pPr marL="900113" indent="-900113" algn="just">
              <a:buFont typeface="Arial"/>
              <a:buChar char="•"/>
            </a:pPr>
            <a:r>
              <a:rPr lang="es-CO" sz="4410" spc="315" dirty="0">
                <a:solidFill>
                  <a:schemeClr val="bg1">
                    <a:lumMod val="50000"/>
                  </a:schemeClr>
                </a:solidFill>
                <a:latin typeface="News Gothic MT"/>
                <a:cs typeface="News Gothic MT"/>
              </a:rPr>
              <a:t>Administración de Personal</a:t>
            </a:r>
          </a:p>
          <a:p>
            <a:pPr marL="900113" indent="-900113" algn="just">
              <a:buFont typeface="Arial"/>
              <a:buChar char="•"/>
            </a:pPr>
            <a:r>
              <a:rPr lang="es-CO" sz="4410" spc="315" dirty="0">
                <a:solidFill>
                  <a:schemeClr val="bg1">
                    <a:lumMod val="50000"/>
                  </a:schemeClr>
                </a:solidFill>
                <a:latin typeface="News Gothic MT"/>
                <a:cs typeface="News Gothic MT"/>
              </a:rPr>
              <a:t>Control de licencias, vacaciones u otras ausencias</a:t>
            </a:r>
          </a:p>
          <a:p>
            <a:pPr marL="900113" indent="-900113" algn="just">
              <a:buFont typeface="Arial"/>
              <a:buChar char="•"/>
            </a:pPr>
            <a:r>
              <a:rPr lang="es-CO" sz="4410" spc="315" dirty="0">
                <a:solidFill>
                  <a:schemeClr val="bg1">
                    <a:lumMod val="50000"/>
                  </a:schemeClr>
                </a:solidFill>
                <a:latin typeface="News Gothic MT"/>
                <a:cs typeface="News Gothic MT"/>
              </a:rPr>
              <a:t>Control del Status de los contratos de trabajo </a:t>
            </a:r>
          </a:p>
        </p:txBody>
      </p:sp>
      <p:sp>
        <p:nvSpPr>
          <p:cNvPr id="9" name="Rectangle 1">
            <a:extLst>
              <a:ext uri="{FF2B5EF4-FFF2-40B4-BE49-F238E27FC236}">
                <a16:creationId xmlns:a16="http://schemas.microsoft.com/office/drawing/2014/main" id="{FB3D2FE5-83BB-4D33-A0DD-6442E5F54EFB}"/>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Soluciones</a:t>
            </a:r>
            <a:r>
              <a:rPr lang="en-US" sz="10080" dirty="0">
                <a:solidFill>
                  <a:schemeClr val="accent1">
                    <a:lumMod val="60000"/>
                    <a:lumOff val="40000"/>
                  </a:schemeClr>
                </a:solidFill>
                <a:latin typeface="News Gothic MT"/>
                <a:cs typeface="News Gothic MT"/>
              </a:rPr>
              <a:t> </a:t>
            </a:r>
            <a:r>
              <a:rPr lang="en-US" sz="10080" dirty="0" err="1">
                <a:solidFill>
                  <a:schemeClr val="accent1">
                    <a:lumMod val="60000"/>
                    <a:lumOff val="40000"/>
                  </a:schemeClr>
                </a:solidFill>
                <a:latin typeface="News Gothic MT"/>
                <a:cs typeface="News Gothic MT"/>
              </a:rPr>
              <a:t>Integrales</a:t>
            </a:r>
            <a:endParaRPr lang="es-CO" sz="10080" dirty="0">
              <a:solidFill>
                <a:schemeClr val="accent1">
                  <a:lumMod val="60000"/>
                  <a:lumOff val="40000"/>
                </a:schemeClr>
              </a:solidFill>
              <a:latin typeface="News Gothic MT"/>
              <a:cs typeface="News Gothic MT"/>
            </a:endParaRPr>
          </a:p>
        </p:txBody>
      </p:sp>
      <p:cxnSp>
        <p:nvCxnSpPr>
          <p:cNvPr id="12" name="Conector recto 9">
            <a:extLst>
              <a:ext uri="{FF2B5EF4-FFF2-40B4-BE49-F238E27FC236}">
                <a16:creationId xmlns:a16="http://schemas.microsoft.com/office/drawing/2014/main" id="{BE903423-9B90-4CE6-9666-95B98CC09F5C}"/>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344123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arn(inVertical)">
                                      <p:cBhvr>
                                        <p:cTn id="7"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CuadroTexto">
            <a:extLst>
              <a:ext uri="{FF2B5EF4-FFF2-40B4-BE49-F238E27FC236}">
                <a16:creationId xmlns:a16="http://schemas.microsoft.com/office/drawing/2014/main" id="{D0A04DDF-2C7E-4627-AB69-3145800C1459}"/>
              </a:ext>
            </a:extLst>
          </p:cNvPr>
          <p:cNvSpPr txBox="1">
            <a:spLocks noChangeArrowheads="1"/>
          </p:cNvSpPr>
          <p:nvPr/>
        </p:nvSpPr>
        <p:spPr bwMode="auto">
          <a:xfrm>
            <a:off x="3710327" y="8047044"/>
            <a:ext cx="15197288" cy="867930"/>
          </a:xfrm>
          <a:prstGeom prst="rect">
            <a:avLst/>
          </a:prstGeom>
          <a:solidFill>
            <a:srgbClr val="FFFFFF">
              <a:alpha val="6039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defPPr>
              <a:defRPr lang="es-CO"/>
            </a:defPPr>
            <a:lvl1pPr eaLnBrk="1" hangingPunct="1">
              <a:tabLst>
                <a:tab pos="5581650" algn="r"/>
                <a:tab pos="5940425" algn="r"/>
                <a:tab pos="7021513" algn="l"/>
              </a:tabLst>
              <a:defRPr sz="3200">
                <a:solidFill>
                  <a:schemeClr val="accent1">
                    <a:lumMod val="60000"/>
                    <a:lumOff val="40000"/>
                  </a:schemeClr>
                </a:solidFill>
                <a:latin typeface="News Gothic MT"/>
                <a:ea typeface="+mn-ea"/>
                <a:cs typeface="News Gothic MT"/>
              </a:defRPr>
            </a:lvl1pPr>
          </a:lstStyle>
          <a:p>
            <a:pPr algn="just"/>
            <a:r>
              <a:rPr lang="es-CO" sz="5040" spc="315" dirty="0">
                <a:solidFill>
                  <a:schemeClr val="bg1">
                    <a:lumMod val="50000"/>
                  </a:schemeClr>
                </a:solidFill>
              </a:rPr>
              <a:t>    </a:t>
            </a:r>
          </a:p>
        </p:txBody>
      </p:sp>
      <p:sp>
        <p:nvSpPr>
          <p:cNvPr id="8197" name="6 CuadroTexto"/>
          <p:cNvSpPr txBox="1">
            <a:spLocks noChangeArrowheads="1"/>
          </p:cNvSpPr>
          <p:nvPr/>
        </p:nvSpPr>
        <p:spPr bwMode="auto">
          <a:xfrm>
            <a:off x="3971521" y="8047044"/>
            <a:ext cx="14970621"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tabLst>
                <a:tab pos="17582198" algn="r"/>
                <a:tab pos="18712339" algn="r"/>
                <a:tab pos="22117766" algn="l"/>
              </a:tabLst>
              <a:defRPr/>
            </a:pPr>
            <a:r>
              <a:rPr lang="es-CO" sz="5040" b="1" spc="315" dirty="0">
                <a:solidFill>
                  <a:schemeClr val="bg1">
                    <a:lumMod val="50000"/>
                  </a:schemeClr>
                </a:solidFill>
                <a:latin typeface="News Gothic MT"/>
                <a:cs typeface="News Gothic MT"/>
              </a:rPr>
              <a:t>ASESORÍA TRIBUTARÍA</a:t>
            </a:r>
          </a:p>
          <a:p>
            <a:pPr algn="just" eaLnBrk="1" hangingPunct="1">
              <a:tabLst>
                <a:tab pos="17582198" algn="r"/>
                <a:tab pos="18712339" algn="r"/>
                <a:tab pos="22117766" algn="l"/>
              </a:tabLst>
              <a:defRPr/>
            </a:pPr>
            <a:endParaRPr lang="es-CO" sz="5040" b="1" spc="315" dirty="0">
              <a:solidFill>
                <a:schemeClr val="bg1">
                  <a:lumMod val="50000"/>
                </a:schemeClr>
              </a:solidFill>
              <a:latin typeface="News Gothic MT"/>
              <a:cs typeface="News Gothic MT"/>
            </a:endParaRPr>
          </a:p>
        </p:txBody>
      </p:sp>
      <p:sp>
        <p:nvSpPr>
          <p:cNvPr id="15" name="6 Marcador de contenido"/>
          <p:cNvSpPr txBox="1">
            <a:spLocks/>
          </p:cNvSpPr>
          <p:nvPr/>
        </p:nvSpPr>
        <p:spPr>
          <a:xfrm>
            <a:off x="3710327" y="9861646"/>
            <a:ext cx="23203281" cy="10660784"/>
          </a:xfrm>
          <a:prstGeom prst="rect">
            <a:avLst/>
          </a:prstGeom>
          <a:ln>
            <a:noFill/>
          </a:ln>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s-ES" sz="4725" spc="315" dirty="0">
                <a:solidFill>
                  <a:schemeClr val="bg1">
                    <a:lumMod val="50000"/>
                  </a:schemeClr>
                </a:solidFill>
                <a:latin typeface="News Gothic MT"/>
                <a:ea typeface="+mn-ea"/>
                <a:cs typeface="News Gothic MT"/>
              </a:rPr>
              <a:t>Nuestro servicio de Impuestos esta enfocado en el acompañamiento a nuestros clientes en todas sus necesidades que implica la exigencia fiscal actual, asimismo buscando y optimizando el pago y presentación de las obligaciones fiscales obligatorias que estén a cargo de nuestros clientes.</a:t>
            </a:r>
          </a:p>
          <a:p>
            <a:pPr marL="0" indent="0">
              <a:buNone/>
            </a:pPr>
            <a:endParaRPr lang="es-ES" sz="4725" spc="315" dirty="0">
              <a:solidFill>
                <a:schemeClr val="bg1">
                  <a:lumMod val="50000"/>
                </a:schemeClr>
              </a:solidFill>
              <a:latin typeface="News Gothic MT"/>
              <a:ea typeface="+mn-ea"/>
              <a:cs typeface="News Gothic MT"/>
            </a:endParaRPr>
          </a:p>
          <a:p>
            <a:pPr marL="0" indent="0">
              <a:buNone/>
            </a:pPr>
            <a:r>
              <a:rPr lang="es-ES" sz="4725" spc="315" dirty="0">
                <a:solidFill>
                  <a:schemeClr val="bg1">
                    <a:lumMod val="50000"/>
                  </a:schemeClr>
                </a:solidFill>
                <a:latin typeface="News Gothic MT"/>
                <a:ea typeface="+mn-ea"/>
                <a:cs typeface="News Gothic MT"/>
              </a:rPr>
              <a:t>Nuestros Servicios:</a:t>
            </a:r>
          </a:p>
          <a:p>
            <a:pPr marL="0" indent="0">
              <a:buNone/>
            </a:pPr>
            <a:endParaRPr lang="es-ES" sz="4725" spc="315" dirty="0">
              <a:solidFill>
                <a:schemeClr val="bg1">
                  <a:lumMod val="50000"/>
                </a:schemeClr>
              </a:solidFill>
              <a:latin typeface="News Gothic MT"/>
              <a:ea typeface="+mn-ea"/>
              <a:cs typeface="News Gothic MT"/>
            </a:endParaRPr>
          </a:p>
          <a:p>
            <a:pPr marL="900113" indent="-900113">
              <a:buFont typeface="Arial"/>
              <a:buChar char="•"/>
            </a:pPr>
            <a:r>
              <a:rPr lang="es-ES" sz="4725" spc="315" dirty="0">
                <a:solidFill>
                  <a:schemeClr val="bg1">
                    <a:lumMod val="50000"/>
                  </a:schemeClr>
                </a:solidFill>
                <a:latin typeface="News Gothic MT"/>
                <a:ea typeface="+mn-ea"/>
                <a:cs typeface="News Gothic MT"/>
              </a:rPr>
              <a:t>Planeación, Consultoría y Asesoría tributaria</a:t>
            </a:r>
          </a:p>
          <a:p>
            <a:pPr marL="900113" indent="-900113">
              <a:buFont typeface="Arial"/>
              <a:buChar char="•"/>
            </a:pPr>
            <a:r>
              <a:rPr lang="es-ES" sz="4725" spc="315" dirty="0">
                <a:solidFill>
                  <a:schemeClr val="bg1">
                    <a:lumMod val="50000"/>
                  </a:schemeClr>
                </a:solidFill>
                <a:latin typeface="News Gothic MT"/>
                <a:ea typeface="+mn-ea"/>
                <a:cs typeface="News Gothic MT"/>
              </a:rPr>
              <a:t>Auditoría tributaria</a:t>
            </a:r>
          </a:p>
          <a:p>
            <a:pPr marL="900113" indent="-900113">
              <a:buFont typeface="Arial"/>
              <a:buChar char="•"/>
            </a:pPr>
            <a:r>
              <a:rPr lang="es-ES" sz="4725" spc="315" dirty="0" err="1">
                <a:solidFill>
                  <a:schemeClr val="bg1">
                    <a:lumMod val="50000"/>
                  </a:schemeClr>
                </a:solidFill>
                <a:latin typeface="News Gothic MT"/>
                <a:ea typeface="+mn-ea"/>
                <a:cs typeface="News Gothic MT"/>
              </a:rPr>
              <a:t>Outsourcing</a:t>
            </a:r>
            <a:r>
              <a:rPr lang="es-ES" sz="4725" spc="315" dirty="0">
                <a:solidFill>
                  <a:schemeClr val="bg1">
                    <a:lumMod val="50000"/>
                  </a:schemeClr>
                </a:solidFill>
                <a:latin typeface="News Gothic MT"/>
                <a:ea typeface="+mn-ea"/>
                <a:cs typeface="News Gothic MT"/>
              </a:rPr>
              <a:t> de Impuestos (revisión o preparación de declaraciones de impuestos) </a:t>
            </a:r>
          </a:p>
          <a:p>
            <a:pPr marL="900113" indent="-900113">
              <a:buFont typeface="Arial"/>
              <a:buChar char="•"/>
            </a:pPr>
            <a:r>
              <a:rPr lang="es-ES" sz="4725" spc="315" dirty="0">
                <a:solidFill>
                  <a:schemeClr val="bg1">
                    <a:lumMod val="50000"/>
                  </a:schemeClr>
                </a:solidFill>
                <a:latin typeface="News Gothic MT"/>
                <a:ea typeface="+mn-ea"/>
                <a:cs typeface="News Gothic MT"/>
              </a:rPr>
              <a:t>Compensación o devolución de saldos de impuestos</a:t>
            </a:r>
          </a:p>
          <a:p>
            <a:endParaRPr lang="es-ES" sz="4725" spc="315" dirty="0">
              <a:solidFill>
                <a:schemeClr val="bg1">
                  <a:lumMod val="50000"/>
                </a:schemeClr>
              </a:solidFill>
              <a:latin typeface="News Gothic MT"/>
              <a:ea typeface="+mn-ea"/>
              <a:cs typeface="News Gothic MT"/>
            </a:endParaRPr>
          </a:p>
          <a:p>
            <a:pPr marL="0" indent="0">
              <a:buNone/>
            </a:pPr>
            <a:endParaRPr lang="es-ES" sz="4410" dirty="0">
              <a:latin typeface="News Gothic MT"/>
              <a:cs typeface="News Gothic MT"/>
            </a:endParaRPr>
          </a:p>
          <a:p>
            <a:pPr marL="0" indent="0">
              <a:buNone/>
            </a:pPr>
            <a:endParaRPr lang="es-ES" sz="4410" dirty="0">
              <a:latin typeface="News Gothic MT"/>
              <a:cs typeface="News Gothic MT"/>
            </a:endParaRPr>
          </a:p>
          <a:p>
            <a:pPr marL="0" indent="0">
              <a:buNone/>
            </a:pPr>
            <a:endParaRPr lang="es-ES" sz="4410" dirty="0">
              <a:latin typeface="News Gothic MT"/>
              <a:cs typeface="News Gothic MT"/>
            </a:endParaRPr>
          </a:p>
        </p:txBody>
      </p:sp>
      <p:sp>
        <p:nvSpPr>
          <p:cNvPr id="9" name="Rectangle 1">
            <a:extLst>
              <a:ext uri="{FF2B5EF4-FFF2-40B4-BE49-F238E27FC236}">
                <a16:creationId xmlns:a16="http://schemas.microsoft.com/office/drawing/2014/main" id="{8B26E949-F714-42B7-99D8-5820322D9B89}"/>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Soluciones</a:t>
            </a:r>
            <a:r>
              <a:rPr lang="en-US" sz="10080" dirty="0">
                <a:solidFill>
                  <a:schemeClr val="accent1">
                    <a:lumMod val="60000"/>
                    <a:lumOff val="40000"/>
                  </a:schemeClr>
                </a:solidFill>
                <a:latin typeface="News Gothic MT"/>
                <a:cs typeface="News Gothic MT"/>
              </a:rPr>
              <a:t> </a:t>
            </a:r>
            <a:r>
              <a:rPr lang="en-US" sz="10080" dirty="0" err="1">
                <a:solidFill>
                  <a:schemeClr val="accent1">
                    <a:lumMod val="60000"/>
                    <a:lumOff val="40000"/>
                  </a:schemeClr>
                </a:solidFill>
                <a:latin typeface="News Gothic MT"/>
                <a:cs typeface="News Gothic MT"/>
              </a:rPr>
              <a:t>Integrales</a:t>
            </a:r>
            <a:endParaRPr lang="es-CO" sz="10080" dirty="0">
              <a:solidFill>
                <a:schemeClr val="accent1">
                  <a:lumMod val="60000"/>
                  <a:lumOff val="40000"/>
                </a:schemeClr>
              </a:solidFill>
              <a:latin typeface="News Gothic MT"/>
              <a:cs typeface="News Gothic MT"/>
            </a:endParaRPr>
          </a:p>
        </p:txBody>
      </p:sp>
      <p:cxnSp>
        <p:nvCxnSpPr>
          <p:cNvPr id="12" name="Conector recto 9">
            <a:extLst>
              <a:ext uri="{FF2B5EF4-FFF2-40B4-BE49-F238E27FC236}">
                <a16:creationId xmlns:a16="http://schemas.microsoft.com/office/drawing/2014/main" id="{6145C427-922E-4920-AB64-5297C1C87829}"/>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arn(inVertical)">
                                      <p:cBhvr>
                                        <p:cTn id="7" dur="500"/>
                                        <p:tgtEl>
                                          <p:spTgt spid="819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bg/>
                                          </p:spTgt>
                                        </p:tgtEl>
                                        <p:attrNameLst>
                                          <p:attrName>style.visibility</p:attrName>
                                        </p:attrNameLst>
                                      </p:cBhvr>
                                      <p:to>
                                        <p:strVal val="visible"/>
                                      </p:to>
                                    </p:set>
                                    <p:anim calcmode="lin" valueType="num">
                                      <p:cBhvr additive="base">
                                        <p:cTn id="12"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15">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xEl>
                                              <p:pRg st="2" end="2"/>
                                            </p:txEl>
                                          </p:spTgt>
                                        </p:tgtEl>
                                        <p:attrNameLst>
                                          <p:attrName>style.visibility</p:attrName>
                                        </p:attrNameLst>
                                      </p:cBhvr>
                                      <p:to>
                                        <p:strVal val="visible"/>
                                      </p:to>
                                    </p:set>
                                    <p:anim calcmode="lin" valueType="num">
                                      <p:cBhvr additive="base">
                                        <p:cTn id="24"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
                                            <p:txEl>
                                              <p:pRg st="4" end="4"/>
                                            </p:txEl>
                                          </p:spTgt>
                                        </p:tgtEl>
                                        <p:attrNameLst>
                                          <p:attrName>style.visibility</p:attrName>
                                        </p:attrNameLst>
                                      </p:cBhvr>
                                      <p:to>
                                        <p:strVal val="visible"/>
                                      </p:to>
                                    </p:set>
                                    <p:anim calcmode="lin" valueType="num">
                                      <p:cBhvr additive="base">
                                        <p:cTn id="30" dur="500" fill="hold"/>
                                        <p:tgtEl>
                                          <p:spTgt spid="15">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
                                            <p:txEl>
                                              <p:pRg st="5" end="5"/>
                                            </p:txEl>
                                          </p:spTgt>
                                        </p:tgtEl>
                                        <p:attrNameLst>
                                          <p:attrName>style.visibility</p:attrName>
                                        </p:attrNameLst>
                                      </p:cBhvr>
                                      <p:to>
                                        <p:strVal val="visible"/>
                                      </p:to>
                                    </p:set>
                                    <p:anim calcmode="lin" valueType="num">
                                      <p:cBhvr additive="base">
                                        <p:cTn id="36" dur="500" fill="hold"/>
                                        <p:tgtEl>
                                          <p:spTgt spid="15">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
                                            <p:txEl>
                                              <p:pRg st="6" end="6"/>
                                            </p:txEl>
                                          </p:spTgt>
                                        </p:tgtEl>
                                        <p:attrNameLst>
                                          <p:attrName>style.visibility</p:attrName>
                                        </p:attrNameLst>
                                      </p:cBhvr>
                                      <p:to>
                                        <p:strVal val="visible"/>
                                      </p:to>
                                    </p:set>
                                    <p:anim calcmode="lin" valueType="num">
                                      <p:cBhvr additive="base">
                                        <p:cTn id="42" dur="500" fill="hold"/>
                                        <p:tgtEl>
                                          <p:spTgt spid="15">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5">
                                            <p:txEl>
                                              <p:pRg st="7" end="7"/>
                                            </p:txEl>
                                          </p:spTgt>
                                        </p:tgtEl>
                                        <p:attrNameLst>
                                          <p:attrName>style.visibility</p:attrName>
                                        </p:attrNameLst>
                                      </p:cBhvr>
                                      <p:to>
                                        <p:strVal val="visible"/>
                                      </p:to>
                                    </p:set>
                                    <p:anim calcmode="lin" valueType="num">
                                      <p:cBhvr additive="base">
                                        <p:cTn id="48" dur="500" fill="hold"/>
                                        <p:tgtEl>
                                          <p:spTgt spid="15">
                                            <p:txEl>
                                              <p:pRg st="7" end="7"/>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197" grpId="0"/>
      <p:bldP spid="1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CuadroTexto">
            <a:extLst>
              <a:ext uri="{FF2B5EF4-FFF2-40B4-BE49-F238E27FC236}">
                <a16:creationId xmlns:a16="http://schemas.microsoft.com/office/drawing/2014/main" id="{42F52F37-C031-4E87-8771-3E12C92E0B0A}"/>
              </a:ext>
            </a:extLst>
          </p:cNvPr>
          <p:cNvSpPr txBox="1">
            <a:spLocks noChangeArrowheads="1"/>
          </p:cNvSpPr>
          <p:nvPr/>
        </p:nvSpPr>
        <p:spPr bwMode="auto">
          <a:xfrm>
            <a:off x="3499813" y="8090887"/>
            <a:ext cx="19038915" cy="867930"/>
          </a:xfrm>
          <a:prstGeom prst="rect">
            <a:avLst/>
          </a:prstGeom>
          <a:solidFill>
            <a:srgbClr val="FFFFFF">
              <a:alpha val="6039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defPPr>
              <a:defRPr lang="es-CO"/>
            </a:defPPr>
            <a:lvl1pPr eaLnBrk="1" hangingPunct="1">
              <a:tabLst>
                <a:tab pos="5581650" algn="r"/>
                <a:tab pos="5940425" algn="r"/>
                <a:tab pos="7021513" algn="l"/>
              </a:tabLst>
              <a:defRPr sz="3200">
                <a:solidFill>
                  <a:schemeClr val="accent1">
                    <a:lumMod val="60000"/>
                    <a:lumOff val="40000"/>
                  </a:schemeClr>
                </a:solidFill>
                <a:latin typeface="News Gothic MT"/>
                <a:ea typeface="+mn-ea"/>
                <a:cs typeface="News Gothic MT"/>
              </a:defRPr>
            </a:lvl1pPr>
          </a:lstStyle>
          <a:p>
            <a:pPr algn="just"/>
            <a:r>
              <a:rPr lang="es-MX" sz="5040" b="1" spc="315" dirty="0">
                <a:solidFill>
                  <a:schemeClr val="bg1">
                    <a:lumMod val="50000"/>
                  </a:schemeClr>
                </a:solidFill>
              </a:rPr>
              <a:t> </a:t>
            </a:r>
            <a:endParaRPr lang="es-CO" sz="5040" spc="315" dirty="0">
              <a:solidFill>
                <a:schemeClr val="bg1">
                  <a:lumMod val="50000"/>
                </a:schemeClr>
              </a:solidFill>
            </a:endParaRPr>
          </a:p>
        </p:txBody>
      </p:sp>
      <p:sp>
        <p:nvSpPr>
          <p:cNvPr id="8197" name="6 CuadroTexto"/>
          <p:cNvSpPr txBox="1">
            <a:spLocks noChangeArrowheads="1"/>
          </p:cNvSpPr>
          <p:nvPr/>
        </p:nvSpPr>
        <p:spPr bwMode="auto">
          <a:xfrm>
            <a:off x="3499814" y="8137054"/>
            <a:ext cx="24043629" cy="16435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tabLst>
                <a:tab pos="17582198" algn="r"/>
                <a:tab pos="18712339" algn="r"/>
                <a:tab pos="22117766" algn="l"/>
              </a:tabLst>
              <a:defRPr/>
            </a:pPr>
            <a:r>
              <a:rPr lang="es-CO" sz="5040" b="1" spc="315" dirty="0">
                <a:solidFill>
                  <a:schemeClr val="bg1">
                    <a:lumMod val="50000"/>
                  </a:schemeClr>
                </a:solidFill>
                <a:latin typeface="News Gothic MT"/>
                <a:cs typeface="News Gothic MT"/>
              </a:rPr>
              <a:t>SERVICIO ESPECIALIZADO EN CONSULTORIA NIIF</a:t>
            </a:r>
          </a:p>
          <a:p>
            <a:pPr algn="just" eaLnBrk="1" hangingPunct="1">
              <a:tabLst>
                <a:tab pos="17582198" algn="r"/>
                <a:tab pos="18712339" algn="r"/>
                <a:tab pos="22117766" algn="l"/>
              </a:tabLst>
              <a:defRPr/>
            </a:pPr>
            <a:endParaRPr lang="es-CO" sz="5040" b="1" spc="315" dirty="0">
              <a:solidFill>
                <a:schemeClr val="bg1">
                  <a:lumMod val="50000"/>
                </a:schemeClr>
              </a:solidFill>
              <a:latin typeface="News Gothic MT"/>
              <a:cs typeface="News Gothic MT"/>
            </a:endParaRPr>
          </a:p>
        </p:txBody>
      </p:sp>
      <p:sp>
        <p:nvSpPr>
          <p:cNvPr id="15" name="6 Marcador de contenido"/>
          <p:cNvSpPr txBox="1">
            <a:spLocks/>
          </p:cNvSpPr>
          <p:nvPr/>
        </p:nvSpPr>
        <p:spPr>
          <a:xfrm>
            <a:off x="3240405" y="10432747"/>
            <a:ext cx="24756530" cy="10433959"/>
          </a:xfrm>
          <a:prstGeom prst="rect">
            <a:avLst/>
          </a:prstGeom>
          <a:ln>
            <a:noFill/>
          </a:ln>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s-ES" sz="4410" spc="315" dirty="0">
                <a:solidFill>
                  <a:schemeClr val="bg1">
                    <a:lumMod val="50000"/>
                  </a:schemeClr>
                </a:solidFill>
                <a:latin typeface="News Gothic MT"/>
                <a:ea typeface="+mn-ea"/>
                <a:cs typeface="News Gothic MT"/>
              </a:rPr>
              <a:t>Nuestro servicio tiene como objetivo acompañar a las empresas en el proceso de implementación de los nuevos principios contables vigentes en Colombia.</a:t>
            </a:r>
          </a:p>
          <a:p>
            <a:pPr marL="0" indent="0" algn="just">
              <a:buNone/>
            </a:pPr>
            <a:endParaRPr lang="es-ES" sz="4410" spc="315" dirty="0">
              <a:solidFill>
                <a:schemeClr val="bg1">
                  <a:lumMod val="50000"/>
                </a:schemeClr>
              </a:solidFill>
              <a:latin typeface="News Gothic MT"/>
              <a:ea typeface="+mn-ea"/>
              <a:cs typeface="News Gothic MT"/>
            </a:endParaRPr>
          </a:p>
          <a:p>
            <a:pPr marL="0" indent="0" algn="just">
              <a:buNone/>
            </a:pPr>
            <a:r>
              <a:rPr lang="es-ES" sz="4410" spc="315" dirty="0">
                <a:solidFill>
                  <a:schemeClr val="bg1">
                    <a:lumMod val="50000"/>
                  </a:schemeClr>
                </a:solidFill>
                <a:latin typeface="News Gothic MT"/>
                <a:ea typeface="+mn-ea"/>
                <a:cs typeface="News Gothic MT"/>
              </a:rPr>
              <a:t>La preparación de los Estados Financieros bajo la NIIF implica identificar, medir, valorar, ajustar e implementar cambios en las políticas, criterios de reconocimiento y medición de los componentes de los estados financieros.</a:t>
            </a:r>
          </a:p>
          <a:p>
            <a:pPr marL="0" indent="0" algn="just">
              <a:buNone/>
            </a:pPr>
            <a:endParaRPr lang="es-ES" sz="4410" spc="315" dirty="0">
              <a:solidFill>
                <a:schemeClr val="bg1">
                  <a:lumMod val="50000"/>
                </a:schemeClr>
              </a:solidFill>
              <a:latin typeface="News Gothic MT"/>
              <a:ea typeface="+mn-ea"/>
              <a:cs typeface="News Gothic MT"/>
            </a:endParaRPr>
          </a:p>
          <a:p>
            <a:pPr marL="0" indent="0" algn="just">
              <a:buNone/>
            </a:pPr>
            <a:r>
              <a:rPr lang="es-ES" sz="4410" spc="315" dirty="0">
                <a:solidFill>
                  <a:schemeClr val="bg1">
                    <a:lumMod val="50000"/>
                  </a:schemeClr>
                </a:solidFill>
                <a:latin typeface="News Gothic MT"/>
                <a:ea typeface="+mn-ea"/>
                <a:cs typeface="News Gothic MT"/>
              </a:rPr>
              <a:t>Para la aplicación por primera vez de esta norma y en cumplimiento de lo establecido por el gobierno nacional, nuestro servicio incluye el acompañamiento en la preparación de:</a:t>
            </a:r>
          </a:p>
          <a:p>
            <a:pPr marL="0" indent="0" algn="just">
              <a:buNone/>
            </a:pPr>
            <a:endParaRPr lang="es-ES" sz="4410" spc="315" dirty="0">
              <a:solidFill>
                <a:schemeClr val="bg1">
                  <a:lumMod val="50000"/>
                </a:schemeClr>
              </a:solidFill>
              <a:latin typeface="News Gothic MT"/>
              <a:ea typeface="+mn-ea"/>
              <a:cs typeface="News Gothic MT"/>
            </a:endParaRPr>
          </a:p>
          <a:p>
            <a:pPr marL="900113" indent="-900113">
              <a:buFont typeface="Arial"/>
              <a:buChar char="•"/>
            </a:pPr>
            <a:r>
              <a:rPr lang="es-ES" sz="4410" spc="315" dirty="0">
                <a:solidFill>
                  <a:schemeClr val="bg1">
                    <a:lumMod val="50000"/>
                  </a:schemeClr>
                </a:solidFill>
                <a:latin typeface="News Gothic MT"/>
                <a:ea typeface="+mn-ea"/>
                <a:cs typeface="News Gothic MT"/>
              </a:rPr>
              <a:t>Estados financieros de transición (ESFA) </a:t>
            </a:r>
          </a:p>
          <a:p>
            <a:pPr marL="900113" indent="-900113">
              <a:buFont typeface="Arial"/>
              <a:buChar char="•"/>
            </a:pPr>
            <a:r>
              <a:rPr lang="es-ES" sz="4410" spc="315" dirty="0">
                <a:solidFill>
                  <a:schemeClr val="bg1">
                    <a:lumMod val="50000"/>
                  </a:schemeClr>
                </a:solidFill>
                <a:latin typeface="News Gothic MT"/>
                <a:ea typeface="+mn-ea"/>
                <a:cs typeface="News Gothic MT"/>
              </a:rPr>
              <a:t>Estados financieros de adopción (Primeros Estados Financieros bajo NIIF)</a:t>
            </a:r>
          </a:p>
        </p:txBody>
      </p:sp>
      <p:sp>
        <p:nvSpPr>
          <p:cNvPr id="9" name="Rectangle 1">
            <a:extLst>
              <a:ext uri="{FF2B5EF4-FFF2-40B4-BE49-F238E27FC236}">
                <a16:creationId xmlns:a16="http://schemas.microsoft.com/office/drawing/2014/main" id="{3A571895-A38A-4978-8D13-152CB905398B}"/>
              </a:ext>
            </a:extLst>
          </p:cNvPr>
          <p:cNvSpPr>
            <a:spLocks noChangeArrowheads="1"/>
          </p:cNvSpPr>
          <p:nvPr/>
        </p:nvSpPr>
        <p:spPr bwMode="auto">
          <a:xfrm>
            <a:off x="16202025" y="3173404"/>
            <a:ext cx="15409712" cy="1643527"/>
          </a:xfrm>
          <a:prstGeom prst="rect">
            <a:avLst/>
          </a:prstGeom>
          <a:solidFill>
            <a:srgbClr val="FFFFFF">
              <a:alpha val="60392"/>
            </a:srgbClr>
          </a:solidFill>
          <a:ln>
            <a:noFill/>
          </a:ln>
        </p:spPr>
        <p:txBody>
          <a:bodyPr wrap="square" anchor="ctr">
            <a:spAutoFit/>
          </a:bodyPr>
          <a:lstStyle/>
          <a:p>
            <a:pPr algn="ctr">
              <a:tabLst>
                <a:tab pos="17582198" algn="r"/>
                <a:tab pos="18712339" algn="r"/>
                <a:tab pos="22117766" algn="l"/>
              </a:tabLst>
            </a:pPr>
            <a:r>
              <a:rPr lang="en-US" sz="10080" dirty="0" err="1">
                <a:solidFill>
                  <a:schemeClr val="accent1">
                    <a:lumMod val="60000"/>
                    <a:lumOff val="40000"/>
                  </a:schemeClr>
                </a:solidFill>
                <a:latin typeface="News Gothic MT"/>
                <a:cs typeface="News Gothic MT"/>
              </a:rPr>
              <a:t>Soluciones</a:t>
            </a:r>
            <a:r>
              <a:rPr lang="en-US" sz="10080" dirty="0">
                <a:solidFill>
                  <a:schemeClr val="accent1">
                    <a:lumMod val="60000"/>
                    <a:lumOff val="40000"/>
                  </a:schemeClr>
                </a:solidFill>
                <a:latin typeface="News Gothic MT"/>
                <a:cs typeface="News Gothic MT"/>
              </a:rPr>
              <a:t> </a:t>
            </a:r>
            <a:r>
              <a:rPr lang="en-US" sz="10080" dirty="0" err="1">
                <a:solidFill>
                  <a:schemeClr val="accent1">
                    <a:lumMod val="60000"/>
                    <a:lumOff val="40000"/>
                  </a:schemeClr>
                </a:solidFill>
                <a:latin typeface="News Gothic MT"/>
                <a:cs typeface="News Gothic MT"/>
              </a:rPr>
              <a:t>Integrales</a:t>
            </a:r>
            <a:endParaRPr lang="es-CO" sz="10080" dirty="0">
              <a:solidFill>
                <a:schemeClr val="accent1">
                  <a:lumMod val="60000"/>
                  <a:lumOff val="40000"/>
                </a:schemeClr>
              </a:solidFill>
              <a:latin typeface="News Gothic MT"/>
              <a:cs typeface="News Gothic MT"/>
            </a:endParaRPr>
          </a:p>
        </p:txBody>
      </p:sp>
      <p:cxnSp>
        <p:nvCxnSpPr>
          <p:cNvPr id="12" name="Conector recto 9">
            <a:extLst>
              <a:ext uri="{FF2B5EF4-FFF2-40B4-BE49-F238E27FC236}">
                <a16:creationId xmlns:a16="http://schemas.microsoft.com/office/drawing/2014/main" id="{D9D5BE10-1446-4E84-801B-A32DCF08A470}"/>
              </a:ext>
            </a:extLst>
          </p:cNvPr>
          <p:cNvCxnSpPr/>
          <p:nvPr/>
        </p:nvCxnSpPr>
        <p:spPr>
          <a:xfrm>
            <a:off x="15648195" y="4824686"/>
            <a:ext cx="16531773" cy="0"/>
          </a:xfrm>
          <a:prstGeom prst="line">
            <a:avLst/>
          </a:prstGeom>
          <a:ln w="9525" cmpd="sng">
            <a:solidFill>
              <a:schemeClr val="accent4">
                <a:lumMod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51324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arn(inVertical)">
                                      <p:cBhvr>
                                        <p:cTn id="7" dur="500"/>
                                        <p:tgtEl>
                                          <p:spTgt spid="819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197" grpId="0"/>
    </p:bldLst>
  </p:timing>
</p:sld>
</file>

<file path=ppt/theme/theme1.xml><?xml version="1.0" encoding="utf-8"?>
<a:theme xmlns:a="http://schemas.openxmlformats.org/drawingml/2006/main" name="Custom Design">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5867</TotalTime>
  <Words>1963</Words>
  <Application>Microsoft Office PowerPoint</Application>
  <PresentationFormat>Custom</PresentationFormat>
  <Paragraphs>254</Paragraphs>
  <Slides>31</Slides>
  <Notes>6</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31</vt:i4>
      </vt:variant>
    </vt:vector>
  </HeadingPairs>
  <TitlesOfParts>
    <vt:vector size="43" baseType="lpstr">
      <vt:lpstr>Arial Black</vt:lpstr>
      <vt:lpstr>Calibri Light</vt:lpstr>
      <vt:lpstr>News Gothic MT</vt:lpstr>
      <vt:lpstr>Wingdings</vt:lpstr>
      <vt:lpstr>Myriad Pro</vt:lpstr>
      <vt:lpstr>Calibri</vt:lpstr>
      <vt:lpstr>Berlin Sans FB Demi</vt:lpstr>
      <vt:lpstr>Arial</vt:lpstr>
      <vt:lpstr>Custom Design</vt:lpstr>
      <vt:lpstr>2_Custom Design</vt:lpstr>
      <vt:lpstr>3_Custom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SIE ISO2000 LTDA;QUIMINSA</dc:creator>
  <cp:lastModifiedBy>Camilo Bustos</cp:lastModifiedBy>
  <cp:revision>352</cp:revision>
  <dcterms:created xsi:type="dcterms:W3CDTF">2010-05-25T13:12:25Z</dcterms:created>
  <dcterms:modified xsi:type="dcterms:W3CDTF">2020-07-30T20:46:07Z</dcterms:modified>
</cp:coreProperties>
</file>