
<file path=[Content_Types].xml><?xml version="1.0" encoding="utf-8"?>
<Types xmlns="http://schemas.openxmlformats.org/package/2006/content-types">
  <Default Extension="fntdata" ContentType="application/x-fontdata"/>
  <Default Extension="jpg" ContentType="image/jp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11" r:id="rId1"/>
    <p:sldMasterId id="2147483731" r:id="rId2"/>
  </p:sldMasterIdLst>
  <p:notesMasterIdLst>
    <p:notesMasterId r:id="rId27"/>
  </p:notesMasterIdLst>
  <p:sldIdLst>
    <p:sldId id="275" r:id="rId3"/>
    <p:sldId id="321" r:id="rId4"/>
    <p:sldId id="322" r:id="rId5"/>
    <p:sldId id="293" r:id="rId6"/>
    <p:sldId id="324" r:id="rId7"/>
    <p:sldId id="296" r:id="rId8"/>
    <p:sldId id="310" r:id="rId9"/>
    <p:sldId id="306" r:id="rId10"/>
    <p:sldId id="320" r:id="rId11"/>
    <p:sldId id="307" r:id="rId12"/>
    <p:sldId id="308" r:id="rId13"/>
    <p:sldId id="313" r:id="rId14"/>
    <p:sldId id="309" r:id="rId15"/>
    <p:sldId id="292" r:id="rId16"/>
    <p:sldId id="272" r:id="rId17"/>
    <p:sldId id="273" r:id="rId18"/>
    <p:sldId id="274" r:id="rId19"/>
    <p:sldId id="319" r:id="rId20"/>
    <p:sldId id="285" r:id="rId21"/>
    <p:sldId id="318" r:id="rId22"/>
    <p:sldId id="286" r:id="rId23"/>
    <p:sldId id="303" r:id="rId24"/>
    <p:sldId id="290" r:id="rId25"/>
    <p:sldId id="283" r:id="rId26"/>
  </p:sldIdLst>
  <p:sldSz cx="32404050" cy="21602700"/>
  <p:notesSz cx="6858000" cy="9144000"/>
  <p:embeddedFontLst>
    <p:embeddedFont>
      <p:font typeface="Arial Black" panose="020B0A04020102020204" pitchFamily="34" charset="0"/>
      <p:bold r:id="rId28"/>
    </p:embeddedFont>
    <p:embeddedFont>
      <p:font typeface="Berlin Sans FB Demi" panose="020E0802020502020306" pitchFamily="34" charset="0"/>
      <p:bold r:id="rId29"/>
    </p:embeddedFont>
    <p:embeddedFont>
      <p:font typeface="Calibri" panose="020F0502020204030204" pitchFamily="34" charset="0"/>
      <p:regular r:id="rId30"/>
      <p:bold r:id="rId31"/>
      <p:italic r:id="rId32"/>
      <p:boldItalic r:id="rId33"/>
    </p:embeddedFont>
    <p:embeddedFont>
      <p:font typeface="Myriad Pro" panose="020B0503030403020204" pitchFamily="34" charset="0"/>
      <p:regular r:id="rId34"/>
    </p:embeddedFont>
  </p:embeddedFontLst>
  <p:defaultTextStyle>
    <a:defPPr>
      <a:defRPr lang="es-CO"/>
    </a:defPPr>
    <a:lvl1pPr marL="0" algn="l" defTabSz="3085423" rtl="0" eaLnBrk="1" latinLnBrk="0" hangingPunct="1">
      <a:defRPr sz="6000" kern="1200">
        <a:solidFill>
          <a:schemeClr val="tx1"/>
        </a:solidFill>
        <a:latin typeface="+mn-lt"/>
        <a:ea typeface="+mn-ea"/>
        <a:cs typeface="+mn-cs"/>
      </a:defRPr>
    </a:lvl1pPr>
    <a:lvl2pPr marL="1542712" algn="l" defTabSz="3085423" rtl="0" eaLnBrk="1" latinLnBrk="0" hangingPunct="1">
      <a:defRPr sz="6000" kern="1200">
        <a:solidFill>
          <a:schemeClr val="tx1"/>
        </a:solidFill>
        <a:latin typeface="+mn-lt"/>
        <a:ea typeface="+mn-ea"/>
        <a:cs typeface="+mn-cs"/>
      </a:defRPr>
    </a:lvl2pPr>
    <a:lvl3pPr marL="3085423" algn="l" defTabSz="3085423" rtl="0" eaLnBrk="1" latinLnBrk="0" hangingPunct="1">
      <a:defRPr sz="6000" kern="1200">
        <a:solidFill>
          <a:schemeClr val="tx1"/>
        </a:solidFill>
        <a:latin typeface="+mn-lt"/>
        <a:ea typeface="+mn-ea"/>
        <a:cs typeface="+mn-cs"/>
      </a:defRPr>
    </a:lvl3pPr>
    <a:lvl4pPr marL="4628130" algn="l" defTabSz="3085423" rtl="0" eaLnBrk="1" latinLnBrk="0" hangingPunct="1">
      <a:defRPr sz="6000" kern="1200">
        <a:solidFill>
          <a:schemeClr val="tx1"/>
        </a:solidFill>
        <a:latin typeface="+mn-lt"/>
        <a:ea typeface="+mn-ea"/>
        <a:cs typeface="+mn-cs"/>
      </a:defRPr>
    </a:lvl4pPr>
    <a:lvl5pPr marL="6170842" algn="l" defTabSz="3085423" rtl="0" eaLnBrk="1" latinLnBrk="0" hangingPunct="1">
      <a:defRPr sz="6000" kern="1200">
        <a:solidFill>
          <a:schemeClr val="tx1"/>
        </a:solidFill>
        <a:latin typeface="+mn-lt"/>
        <a:ea typeface="+mn-ea"/>
        <a:cs typeface="+mn-cs"/>
      </a:defRPr>
    </a:lvl5pPr>
    <a:lvl6pPr marL="7713554" algn="l" defTabSz="3085423" rtl="0" eaLnBrk="1" latinLnBrk="0" hangingPunct="1">
      <a:defRPr sz="6000" kern="1200">
        <a:solidFill>
          <a:schemeClr val="tx1"/>
        </a:solidFill>
        <a:latin typeface="+mn-lt"/>
        <a:ea typeface="+mn-ea"/>
        <a:cs typeface="+mn-cs"/>
      </a:defRPr>
    </a:lvl6pPr>
    <a:lvl7pPr marL="9256265" algn="l" defTabSz="3085423" rtl="0" eaLnBrk="1" latinLnBrk="0" hangingPunct="1">
      <a:defRPr sz="6000" kern="1200">
        <a:solidFill>
          <a:schemeClr val="tx1"/>
        </a:solidFill>
        <a:latin typeface="+mn-lt"/>
        <a:ea typeface="+mn-ea"/>
        <a:cs typeface="+mn-cs"/>
      </a:defRPr>
    </a:lvl7pPr>
    <a:lvl8pPr marL="10798977" algn="l" defTabSz="3085423" rtl="0" eaLnBrk="1" latinLnBrk="0" hangingPunct="1">
      <a:defRPr sz="6000" kern="1200">
        <a:solidFill>
          <a:schemeClr val="tx1"/>
        </a:solidFill>
        <a:latin typeface="+mn-lt"/>
        <a:ea typeface="+mn-ea"/>
        <a:cs typeface="+mn-cs"/>
      </a:defRPr>
    </a:lvl8pPr>
    <a:lvl9pPr marL="12341684" algn="l" defTabSz="3085423" rtl="0" eaLnBrk="1" latinLnBrk="0" hangingPunct="1">
      <a:defRPr sz="60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806" userDrawn="1">
          <p15:clr>
            <a:srgbClr val="A4A3A4"/>
          </p15:clr>
        </p15:guide>
        <p15:guide id="2" pos="1020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2F4E"/>
    <a:srgbClr val="FFCCCC"/>
    <a:srgbClr val="F39F9F"/>
    <a:srgbClr val="482B00"/>
    <a:srgbClr val="FA100A"/>
    <a:srgbClr val="6E1010"/>
    <a:srgbClr val="6A1614"/>
    <a:srgbClr val="FFC000"/>
    <a:srgbClr val="D61E1E"/>
    <a:srgbClr val="F4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61" autoAdjust="0"/>
    <p:restoredTop sz="68624" autoAdjust="0"/>
  </p:normalViewPr>
  <p:slideViewPr>
    <p:cSldViewPr snapToObjects="1">
      <p:cViewPr>
        <p:scale>
          <a:sx n="30" d="100"/>
          <a:sy n="30" d="100"/>
        </p:scale>
        <p:origin x="348" y="-762"/>
      </p:cViewPr>
      <p:guideLst>
        <p:guide orient="horz" pos="6806"/>
        <p:guide pos="1020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7.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C83050-852F-4215-A631-4F5B66714279}" type="datetimeFigureOut">
              <a:rPr lang="es-CO" smtClean="0"/>
              <a:t>6/08/2020</a:t>
            </a:fld>
            <a:endParaRPr lang="es-CO" dirty="0"/>
          </a:p>
        </p:txBody>
      </p:sp>
      <p:sp>
        <p:nvSpPr>
          <p:cNvPr id="4" name="Slide Image Placeholder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es-CO"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C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581610-2A60-4078-B7DC-3962DDA9DB9A}" type="slidenum">
              <a:rPr lang="es-CO" smtClean="0"/>
              <a:t>‹#›</a:t>
            </a:fld>
            <a:endParaRPr lang="es-CO" dirty="0"/>
          </a:p>
        </p:txBody>
      </p:sp>
    </p:spTree>
    <p:extLst>
      <p:ext uri="{BB962C8B-B14F-4D97-AF65-F5344CB8AC3E}">
        <p14:creationId xmlns:p14="http://schemas.microsoft.com/office/powerpoint/2010/main" val="10857599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D3B155-5ECC-48A1-BF46-06A531D30201}" type="slidenum">
              <a:rPr lang="es-ES"/>
              <a:pPr/>
              <a:t>1</a:t>
            </a:fld>
            <a:endParaRPr lang="es-ES" dirty="0"/>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964258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D3B155-5ECC-48A1-BF46-06A531D30201}" type="slidenum">
              <a:rPr lang="es-ES"/>
              <a:pPr/>
              <a:t>4</a:t>
            </a:fld>
            <a:endParaRPr lang="es-ES" dirty="0"/>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255112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D3B155-5ECC-48A1-BF46-06A531D30201}" type="slidenum">
              <a:rPr lang="es-ES"/>
              <a:pPr/>
              <a:t>5</a:t>
            </a:fld>
            <a:endParaRPr lang="es-ES" dirty="0"/>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7091389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D3B155-5ECC-48A1-BF46-06A531D30201}" type="slidenum">
              <a:rPr lang="es-ES"/>
              <a:pPr/>
              <a:t>8</a:t>
            </a:fld>
            <a:endParaRPr lang="es-ES" dirty="0"/>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722849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D3B155-5ECC-48A1-BF46-06A531D30201}" type="slidenum">
              <a:rPr lang="es-ES"/>
              <a:pPr/>
              <a:t>9</a:t>
            </a:fld>
            <a:endParaRPr lang="es-ES" dirty="0"/>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841050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D3B155-5ECC-48A1-BF46-06A531D30201}" type="slidenum">
              <a:rPr lang="es-ES"/>
              <a:pPr/>
              <a:t>10</a:t>
            </a:fld>
            <a:endParaRPr lang="es-ES" dirty="0"/>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869820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D3B155-5ECC-48A1-BF46-06A531D30201}" type="slidenum">
              <a:rPr lang="es-ES"/>
              <a:pPr/>
              <a:t>14</a:t>
            </a:fld>
            <a:endParaRPr lang="es-ES" dirty="0"/>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7810669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_Diseño personalizado">
    <p:bg>
      <p:bgRef idx="1003">
        <a:schemeClr val="bg2"/>
      </p:bgRef>
    </p:bg>
    <p:spTree>
      <p:nvGrpSpPr>
        <p:cNvPr id="1" name=""/>
        <p:cNvGrpSpPr/>
        <p:nvPr/>
      </p:nvGrpSpPr>
      <p:grpSpPr>
        <a:xfrm>
          <a:off x="0" y="0"/>
          <a:ext cx="0" cy="0"/>
          <a:chOff x="0" y="0"/>
          <a:chExt cx="0" cy="0"/>
        </a:xfrm>
      </p:grpSpPr>
      <p:pic>
        <p:nvPicPr>
          <p:cNvPr id="3" name="Picture 2"/>
          <p:cNvPicPr/>
          <p:nvPr userDrawn="1"/>
        </p:nvPicPr>
        <p:blipFill>
          <a:blip r:embed="rId2">
            <a:extLst>
              <a:ext uri="{28A0092B-C50C-407E-A947-70E740481C1C}">
                <a14:useLocalDpi xmlns:a14="http://schemas.microsoft.com/office/drawing/2010/main" val="0"/>
              </a:ext>
            </a:extLst>
          </a:blip>
          <a:srcRect/>
          <a:stretch/>
        </p:blipFill>
        <p:spPr>
          <a:xfrm>
            <a:off x="37978" y="1044903"/>
            <a:ext cx="10344472" cy="3995807"/>
          </a:xfrm>
          <a:prstGeom prst="rect">
            <a:avLst/>
          </a:prstGeom>
        </p:spPr>
      </p:pic>
      <p:pic>
        <p:nvPicPr>
          <p:cNvPr id="4" name="Picture 3">
            <a:extLst>
              <a:ext uri="{FF2B5EF4-FFF2-40B4-BE49-F238E27FC236}">
                <a16:creationId xmlns:a16="http://schemas.microsoft.com/office/drawing/2014/main" id="{58956A53-AA73-4FC0-AB50-20242B90D8B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438" b="40100"/>
          <a:stretch/>
        </p:blipFill>
        <p:spPr>
          <a:xfrm>
            <a:off x="622141" y="0"/>
            <a:ext cx="1570439" cy="1044903"/>
          </a:xfrm>
          <a:prstGeom prst="rect">
            <a:avLst/>
          </a:prstGeom>
        </p:spPr>
      </p:pic>
      <p:pic>
        <p:nvPicPr>
          <p:cNvPr id="6" name="Picture 5">
            <a:extLst>
              <a:ext uri="{FF2B5EF4-FFF2-40B4-BE49-F238E27FC236}">
                <a16:creationId xmlns:a16="http://schemas.microsoft.com/office/drawing/2014/main" id="{BDAC165C-D592-49B7-8A1C-1C12AFAB815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438" b="40100"/>
          <a:stretch/>
        </p:blipFill>
        <p:spPr>
          <a:xfrm>
            <a:off x="622140" y="5040710"/>
            <a:ext cx="1570439" cy="3000859"/>
          </a:xfrm>
          <a:prstGeom prst="rect">
            <a:avLst/>
          </a:prstGeom>
        </p:spPr>
      </p:pic>
    </p:spTree>
    <p:extLst>
      <p:ext uri="{BB962C8B-B14F-4D97-AF65-F5344CB8AC3E}">
        <p14:creationId xmlns:p14="http://schemas.microsoft.com/office/powerpoint/2010/main" val="3612248344"/>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E6D4F8A-9BE7-4FEE-9B4F-6C37F866D34C}"/>
              </a:ext>
            </a:extLst>
          </p:cNvPr>
          <p:cNvPicPr/>
          <p:nvPr userDrawn="1"/>
        </p:nvPicPr>
        <p:blipFill>
          <a:blip r:embed="rId2">
            <a:extLst>
              <a:ext uri="{28A0092B-C50C-407E-A947-70E740481C1C}">
                <a14:useLocalDpi xmlns:a14="http://schemas.microsoft.com/office/drawing/2010/main" val="0"/>
              </a:ext>
            </a:extLst>
          </a:blip>
          <a:srcRect/>
          <a:stretch/>
        </p:blipFill>
        <p:spPr>
          <a:xfrm>
            <a:off x="37978" y="1044903"/>
            <a:ext cx="10344472" cy="3995807"/>
          </a:xfrm>
          <a:prstGeom prst="rect">
            <a:avLst/>
          </a:prstGeom>
        </p:spPr>
      </p:pic>
      <p:pic>
        <p:nvPicPr>
          <p:cNvPr id="13" name="Picture 12">
            <a:extLst>
              <a:ext uri="{FF2B5EF4-FFF2-40B4-BE49-F238E27FC236}">
                <a16:creationId xmlns:a16="http://schemas.microsoft.com/office/drawing/2014/main" id="{B4BFA503-68CF-44FD-A794-7A2142C4633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438" b="40100"/>
          <a:stretch/>
        </p:blipFill>
        <p:spPr>
          <a:xfrm>
            <a:off x="622141" y="0"/>
            <a:ext cx="1570439" cy="1044903"/>
          </a:xfrm>
          <a:prstGeom prst="rect">
            <a:avLst/>
          </a:prstGeom>
        </p:spPr>
      </p:pic>
      <p:pic>
        <p:nvPicPr>
          <p:cNvPr id="15" name="Picture 14">
            <a:extLst>
              <a:ext uri="{FF2B5EF4-FFF2-40B4-BE49-F238E27FC236}">
                <a16:creationId xmlns:a16="http://schemas.microsoft.com/office/drawing/2014/main" id="{8ACB372B-FD44-40A5-8B16-429690980B4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438" b="40100"/>
          <a:stretch/>
        </p:blipFill>
        <p:spPr>
          <a:xfrm>
            <a:off x="622140" y="5040710"/>
            <a:ext cx="1570439" cy="3000859"/>
          </a:xfrm>
          <a:prstGeom prst="rect">
            <a:avLst/>
          </a:prstGeom>
        </p:spPr>
      </p:pic>
    </p:spTree>
    <p:extLst>
      <p:ext uri="{BB962C8B-B14F-4D97-AF65-F5344CB8AC3E}">
        <p14:creationId xmlns:p14="http://schemas.microsoft.com/office/powerpoint/2010/main" val="15375031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47490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2.xml"/><Relationship Id="rId1" Type="http://schemas.openxmlformats.org/officeDocument/2006/relationships/slideLayout" Target="../slideLayouts/slideLayout3.xml"/><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F319A8-288F-4AC0-9FD3-928614A210F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545" y="0"/>
            <a:ext cx="32420911" cy="21602700"/>
          </a:xfrm>
          <a:prstGeom prst="rect">
            <a:avLst/>
          </a:prstGeom>
        </p:spPr>
      </p:pic>
      <p:pic>
        <p:nvPicPr>
          <p:cNvPr id="13" name="Picture 12">
            <a:extLst>
              <a:ext uri="{FF2B5EF4-FFF2-40B4-BE49-F238E27FC236}">
                <a16:creationId xmlns:a16="http://schemas.microsoft.com/office/drawing/2014/main" id="{75169B55-7A0D-4CC3-8613-3A44C5B413F1}"/>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r="39041" b="54545"/>
          <a:stretch/>
        </p:blipFill>
        <p:spPr>
          <a:xfrm>
            <a:off x="-11545" y="0"/>
            <a:ext cx="19957986" cy="10801350"/>
          </a:xfrm>
          <a:prstGeom prst="rect">
            <a:avLst/>
          </a:prstGeom>
        </p:spPr>
      </p:pic>
    </p:spTree>
    <p:extLst>
      <p:ext uri="{BB962C8B-B14F-4D97-AF65-F5344CB8AC3E}">
        <p14:creationId xmlns:p14="http://schemas.microsoft.com/office/powerpoint/2010/main" val="2352575977"/>
      </p:ext>
    </p:extLst>
  </p:cSld>
  <p:clrMap bg1="lt1" tx1="dk1" bg2="lt2" tx2="dk2" accent1="accent1" accent2="accent2" accent3="accent3" accent4="accent4" accent5="accent5" accent6="accent6" hlink="hlink" folHlink="folHlink"/>
  <p:sldLayoutIdLst>
    <p:sldLayoutId id="2147483723" r:id="rId1"/>
    <p:sldLayoutId id="214748373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53C4B37-CADF-439F-A068-168154E2D3E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438" b="40100"/>
          <a:stretch/>
        </p:blipFill>
        <p:spPr>
          <a:xfrm>
            <a:off x="622140" y="5040710"/>
            <a:ext cx="1570439" cy="16679428"/>
          </a:xfrm>
          <a:prstGeom prst="rect">
            <a:avLst/>
          </a:prstGeom>
        </p:spPr>
      </p:pic>
      <p:pic>
        <p:nvPicPr>
          <p:cNvPr id="3" name="Picture 2">
            <a:extLst>
              <a:ext uri="{FF2B5EF4-FFF2-40B4-BE49-F238E27FC236}">
                <a16:creationId xmlns:a16="http://schemas.microsoft.com/office/drawing/2014/main" id="{3499A5C6-3A03-4569-8982-B2E98BF3142C}"/>
              </a:ext>
            </a:extLst>
          </p:cNvPr>
          <p:cNvPicPr/>
          <p:nvPr userDrawn="1"/>
        </p:nvPicPr>
        <p:blipFill>
          <a:blip r:embed="rId4">
            <a:extLst>
              <a:ext uri="{28A0092B-C50C-407E-A947-70E740481C1C}">
                <a14:useLocalDpi xmlns:a14="http://schemas.microsoft.com/office/drawing/2010/main" val="0"/>
              </a:ext>
            </a:extLst>
          </a:blip>
          <a:srcRect/>
          <a:stretch/>
        </p:blipFill>
        <p:spPr>
          <a:xfrm>
            <a:off x="37978" y="1044903"/>
            <a:ext cx="10344472" cy="3995807"/>
          </a:xfrm>
          <a:prstGeom prst="rect">
            <a:avLst/>
          </a:prstGeom>
        </p:spPr>
      </p:pic>
      <p:pic>
        <p:nvPicPr>
          <p:cNvPr id="5" name="Picture 4">
            <a:extLst>
              <a:ext uri="{FF2B5EF4-FFF2-40B4-BE49-F238E27FC236}">
                <a16:creationId xmlns:a16="http://schemas.microsoft.com/office/drawing/2014/main" id="{7A9FEC8F-9C64-4988-9CEC-028AD24BE6FF}"/>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438" b="40100"/>
          <a:stretch/>
        </p:blipFill>
        <p:spPr>
          <a:xfrm>
            <a:off x="622141" y="0"/>
            <a:ext cx="1570439" cy="1044903"/>
          </a:xfrm>
          <a:prstGeom prst="rect">
            <a:avLst/>
          </a:prstGeom>
        </p:spPr>
      </p:pic>
    </p:spTree>
    <p:extLst>
      <p:ext uri="{BB962C8B-B14F-4D97-AF65-F5344CB8AC3E}">
        <p14:creationId xmlns:p14="http://schemas.microsoft.com/office/powerpoint/2010/main" val="637361269"/>
      </p:ext>
    </p:extLst>
  </p:cSld>
  <p:clrMap bg1="lt1" tx1="dk1" bg2="lt2" tx2="dk2" accent1="accent1" accent2="accent2" accent3="accent3" accent4="accent4" accent5="accent5" accent6="accent6" hlink="hlink" folHlink="folHlink"/>
  <p:sldLayoutIdLst>
    <p:sldLayoutId id="214748373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www.prietos.sistemavirtualdegestion.com/" TargetMode="External"/><Relationship Id="rId2" Type="http://schemas.openxmlformats.org/officeDocument/2006/relationships/hyperlink" Target="http://www.gcca.sistemavirtualdegestion.com/" TargetMode="Externa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1.png"/><Relationship Id="rId7"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10.jpg"/><Relationship Id="rId2" Type="http://schemas.openxmlformats.org/officeDocument/2006/relationships/image" Target="../media/image5.jpg"/><Relationship Id="rId1" Type="http://schemas.openxmlformats.org/officeDocument/2006/relationships/slideLayout" Target="../slideLayouts/slideLayout1.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C52BE28-84E5-466B-83DA-9EF8E29A1A11}"/>
              </a:ext>
            </a:extLst>
          </p:cNvPr>
          <p:cNvSpPr txBox="1"/>
          <p:nvPr/>
        </p:nvSpPr>
        <p:spPr>
          <a:xfrm>
            <a:off x="9679924" y="9217174"/>
            <a:ext cx="14393684" cy="5201424"/>
          </a:xfrm>
          <a:prstGeom prst="rect">
            <a:avLst/>
          </a:prstGeom>
        </p:spPr>
        <p:txBody>
          <a:bodyPr/>
          <a:lstStyle>
            <a:defPPr>
              <a:defRPr lang="es-CO"/>
            </a:defPPr>
            <a:lvl1pPr algn="ctr" defTabSz="3086100">
              <a:spcBef>
                <a:spcPct val="0"/>
              </a:spcBef>
              <a:buNone/>
              <a:defRPr sz="16600" b="1">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a typeface="+mj-ea"/>
                <a:cs typeface="Adobe Devanagari" panose="02040503050201020203"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s-CO" dirty="0"/>
              <a:t>INDUCCIÓN</a:t>
            </a:r>
          </a:p>
          <a:p>
            <a:r>
              <a:rPr lang="es-CO" dirty="0"/>
              <a:t>REINDUCCIÓN</a:t>
            </a:r>
          </a:p>
        </p:txBody>
      </p:sp>
      <p:sp>
        <p:nvSpPr>
          <p:cNvPr id="3" name="TextBox 2">
            <a:extLst>
              <a:ext uri="{FF2B5EF4-FFF2-40B4-BE49-F238E27FC236}">
                <a16:creationId xmlns:a16="http://schemas.microsoft.com/office/drawing/2014/main" id="{316A2C93-0D08-42EF-945C-888216B964CA}"/>
              </a:ext>
            </a:extLst>
          </p:cNvPr>
          <p:cNvSpPr txBox="1"/>
          <p:nvPr/>
        </p:nvSpPr>
        <p:spPr>
          <a:xfrm>
            <a:off x="9693045" y="15049822"/>
            <a:ext cx="13722025" cy="2800767"/>
          </a:xfrm>
          <a:prstGeom prst="rect">
            <a:avLst/>
          </a:prstGeom>
          <a:noFill/>
        </p:spPr>
        <p:txBody>
          <a:bodyPr wrap="none" rtlCol="0">
            <a:spAutoFit/>
          </a:bodyPr>
          <a:lstStyle/>
          <a:p>
            <a:pPr algn="ctr"/>
            <a:r>
              <a:rPr lang="es-CO" sz="8800" b="1" dirty="0">
                <a:ln w="9525">
                  <a:solidFill>
                    <a:schemeClr val="bg1"/>
                  </a:solidFill>
                  <a:prstDash val="solid"/>
                </a:ln>
                <a:solidFill>
                  <a:schemeClr val="tx1">
                    <a:lumMod val="50000"/>
                  </a:schemeClr>
                </a:solidFill>
                <a:effectLst>
                  <a:outerShdw blurRad="12700" dist="38100" dir="2700000" algn="tl" rotWithShape="0">
                    <a:schemeClr val="accent5">
                      <a:lumMod val="60000"/>
                      <a:lumOff val="40000"/>
                    </a:schemeClr>
                  </a:outerShdw>
                </a:effectLst>
                <a:latin typeface="Arial Black" panose="020B0A04020102020204" pitchFamily="34" charset="0"/>
              </a:rPr>
              <a:t>SISTEMA INTEGRADO</a:t>
            </a:r>
          </a:p>
          <a:p>
            <a:pPr algn="ctr"/>
            <a:r>
              <a:rPr lang="es-CO" sz="8800" b="1" dirty="0">
                <a:ln w="9525">
                  <a:solidFill>
                    <a:schemeClr val="bg1"/>
                  </a:solidFill>
                  <a:prstDash val="solid"/>
                </a:ln>
                <a:solidFill>
                  <a:schemeClr val="tx1">
                    <a:lumMod val="50000"/>
                  </a:schemeClr>
                </a:solidFill>
                <a:effectLst>
                  <a:outerShdw blurRad="12700" dist="38100" dir="2700000" algn="tl" rotWithShape="0">
                    <a:schemeClr val="accent5">
                      <a:lumMod val="60000"/>
                      <a:lumOff val="40000"/>
                    </a:schemeClr>
                  </a:outerShdw>
                </a:effectLst>
                <a:latin typeface="Arial Black" panose="020B0A04020102020204" pitchFamily="34" charset="0"/>
              </a:rPr>
              <a:t>DE GESTIÓN</a:t>
            </a:r>
          </a:p>
        </p:txBody>
      </p:sp>
      <p:sp>
        <p:nvSpPr>
          <p:cNvPr id="4" name="Hexagon 3">
            <a:extLst>
              <a:ext uri="{FF2B5EF4-FFF2-40B4-BE49-F238E27FC236}">
                <a16:creationId xmlns:a16="http://schemas.microsoft.com/office/drawing/2014/main" id="{332DA323-A251-45D5-86D4-460A322743A2}"/>
              </a:ext>
            </a:extLst>
          </p:cNvPr>
          <p:cNvSpPr/>
          <p:nvPr/>
        </p:nvSpPr>
        <p:spPr>
          <a:xfrm rot="5400000">
            <a:off x="3856416" y="13618389"/>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6" name="Hexagon 5">
            <a:extLst>
              <a:ext uri="{FF2B5EF4-FFF2-40B4-BE49-F238E27FC236}">
                <a16:creationId xmlns:a16="http://schemas.microsoft.com/office/drawing/2014/main" id="{7085864C-2164-4F27-9F9F-539F4B16C22D}"/>
              </a:ext>
            </a:extLst>
          </p:cNvPr>
          <p:cNvSpPr/>
          <p:nvPr/>
        </p:nvSpPr>
        <p:spPr>
          <a:xfrm rot="5400000">
            <a:off x="16673840" y="5187349"/>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8" name="Hexagon 7">
            <a:extLst>
              <a:ext uri="{FF2B5EF4-FFF2-40B4-BE49-F238E27FC236}">
                <a16:creationId xmlns:a16="http://schemas.microsoft.com/office/drawing/2014/main" id="{A0B3E7DF-8370-497D-AA6A-D891E7E6D45A}"/>
              </a:ext>
            </a:extLst>
          </p:cNvPr>
          <p:cNvSpPr/>
          <p:nvPr/>
        </p:nvSpPr>
        <p:spPr>
          <a:xfrm rot="5400000">
            <a:off x="26338630" y="13618390"/>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10" name="TextBox 9">
            <a:extLst>
              <a:ext uri="{FF2B5EF4-FFF2-40B4-BE49-F238E27FC236}">
                <a16:creationId xmlns:a16="http://schemas.microsoft.com/office/drawing/2014/main" id="{1190FA2C-655B-4CEE-822E-D40F44E7B220}"/>
              </a:ext>
            </a:extLst>
          </p:cNvPr>
          <p:cNvSpPr txBox="1"/>
          <p:nvPr/>
        </p:nvSpPr>
        <p:spPr>
          <a:xfrm>
            <a:off x="13084036" y="17850589"/>
            <a:ext cx="6940041" cy="1446550"/>
          </a:xfrm>
          <a:prstGeom prst="rect">
            <a:avLst/>
          </a:prstGeom>
          <a:noFill/>
        </p:spPr>
        <p:txBody>
          <a:bodyPr wrap="none" rtlCol="0">
            <a:spAutoFit/>
          </a:bodyPr>
          <a:lstStyle/>
          <a:p>
            <a:pPr algn="ctr"/>
            <a:r>
              <a:rPr lang="es-CO" sz="8800" b="1" dirty="0">
                <a:ln w="9525">
                  <a:solidFill>
                    <a:schemeClr val="bg1"/>
                  </a:solidFill>
                  <a:prstDash val="solid"/>
                </a:ln>
                <a:solidFill>
                  <a:schemeClr val="tx1">
                    <a:lumMod val="50000"/>
                  </a:schemeClr>
                </a:solidFill>
                <a:effectLst>
                  <a:outerShdw blurRad="12700" dist="38100" dir="2700000" algn="tl" rotWithShape="0">
                    <a:schemeClr val="accent5">
                      <a:lumMod val="60000"/>
                      <a:lumOff val="40000"/>
                    </a:schemeClr>
                  </a:outerShdw>
                </a:effectLst>
                <a:latin typeface="Arial Black" panose="020B0A04020102020204" pitchFamily="34" charset="0"/>
              </a:rPr>
              <a:t>NICC-SSTA</a:t>
            </a:r>
          </a:p>
        </p:txBody>
      </p:sp>
    </p:spTree>
    <p:extLst>
      <p:ext uri="{BB962C8B-B14F-4D97-AF65-F5344CB8AC3E}">
        <p14:creationId xmlns:p14="http://schemas.microsoft.com/office/powerpoint/2010/main" val="33616204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73233" y="6696894"/>
            <a:ext cx="13901827" cy="13749060"/>
          </a:xfrm>
          <a:prstGeom prst="rect">
            <a:avLst/>
          </a:prstGeom>
        </p:spPr>
      </p:pic>
      <p:sp>
        <p:nvSpPr>
          <p:cNvPr id="3" name="TextBox 2"/>
          <p:cNvSpPr txBox="1"/>
          <p:nvPr/>
        </p:nvSpPr>
        <p:spPr>
          <a:xfrm>
            <a:off x="5904881" y="17498094"/>
            <a:ext cx="2387192" cy="1200329"/>
          </a:xfrm>
          <a:prstGeom prst="rect">
            <a:avLst/>
          </a:prstGeom>
          <a:noFill/>
        </p:spPr>
        <p:txBody>
          <a:bodyPr wrap="none" rtlCol="0">
            <a:spAutoFit/>
            <a:scene3d>
              <a:camera prst="orthographicFront"/>
              <a:lightRig rig="soft" dir="t">
                <a:rot lat="0" lon="0" rev="15600000"/>
              </a:lightRig>
            </a:scene3d>
            <a:sp3d extrusionH="57150" prstMaterial="softEdge">
              <a:bevelT w="25400" h="38100"/>
            </a:sp3d>
          </a:bodyPr>
          <a:lstStyle/>
          <a:p>
            <a:r>
              <a:rPr lang="es-CO" sz="7200" b="1" dirty="0">
                <a:ln/>
                <a:solidFill>
                  <a:schemeClr val="bg1"/>
                </a:solidFill>
              </a:rPr>
              <a:t>ÉTICA</a:t>
            </a:r>
          </a:p>
        </p:txBody>
      </p:sp>
      <p:sp>
        <p:nvSpPr>
          <p:cNvPr id="6" name="TextBox 5"/>
          <p:cNvSpPr txBox="1"/>
          <p:nvPr/>
        </p:nvSpPr>
        <p:spPr>
          <a:xfrm>
            <a:off x="22444243" y="16561990"/>
            <a:ext cx="4583884" cy="2308324"/>
          </a:xfrm>
          <a:prstGeom prst="rect">
            <a:avLst/>
          </a:prstGeom>
          <a:noFill/>
        </p:spPr>
        <p:txBody>
          <a:bodyPr wrap="none" rtlCol="0">
            <a:spAutoFit/>
            <a:scene3d>
              <a:camera prst="orthographicFront"/>
              <a:lightRig rig="soft" dir="t">
                <a:rot lat="0" lon="0" rev="15600000"/>
              </a:lightRig>
            </a:scene3d>
            <a:sp3d extrusionH="57150" prstMaterial="softEdge">
              <a:bevelT w="25400" h="38100"/>
            </a:sp3d>
          </a:bodyPr>
          <a:lstStyle/>
          <a:p>
            <a:r>
              <a:rPr lang="es-CO" sz="7200" b="1" dirty="0">
                <a:ln/>
                <a:solidFill>
                  <a:schemeClr val="bg1"/>
                </a:solidFill>
              </a:rPr>
              <a:t>CONFLICTO</a:t>
            </a:r>
          </a:p>
          <a:p>
            <a:r>
              <a:rPr lang="es-CO" sz="7200" b="1" dirty="0">
                <a:ln/>
                <a:solidFill>
                  <a:schemeClr val="bg1"/>
                </a:solidFill>
              </a:rPr>
              <a:t>DE INTERES</a:t>
            </a:r>
          </a:p>
        </p:txBody>
      </p:sp>
      <p:sp>
        <p:nvSpPr>
          <p:cNvPr id="7" name="TextBox 6"/>
          <p:cNvSpPr txBox="1"/>
          <p:nvPr/>
        </p:nvSpPr>
        <p:spPr>
          <a:xfrm>
            <a:off x="23317079" y="12141767"/>
            <a:ext cx="7844262" cy="1200329"/>
          </a:xfrm>
          <a:prstGeom prst="rect">
            <a:avLst/>
          </a:prstGeom>
          <a:noFill/>
        </p:spPr>
        <p:txBody>
          <a:bodyPr wrap="none" rtlCol="0">
            <a:spAutoFit/>
            <a:scene3d>
              <a:camera prst="orthographicFront"/>
              <a:lightRig rig="soft" dir="t">
                <a:rot lat="0" lon="0" rev="15600000"/>
              </a:lightRig>
            </a:scene3d>
            <a:sp3d extrusionH="57150" prstMaterial="softEdge">
              <a:bevelT w="25400" h="38100"/>
            </a:sp3d>
          </a:bodyPr>
          <a:lstStyle/>
          <a:p>
            <a:pPr algn="ctr"/>
            <a:r>
              <a:rPr lang="es-CO" sz="7200" b="1" dirty="0">
                <a:ln/>
                <a:solidFill>
                  <a:schemeClr val="bg1"/>
                </a:solidFill>
              </a:rPr>
              <a:t>CONFIDENCIALIDAD</a:t>
            </a:r>
          </a:p>
        </p:txBody>
      </p:sp>
      <p:sp>
        <p:nvSpPr>
          <p:cNvPr id="8" name="TextBox 7"/>
          <p:cNvSpPr txBox="1"/>
          <p:nvPr/>
        </p:nvSpPr>
        <p:spPr>
          <a:xfrm>
            <a:off x="17800520" y="6096729"/>
            <a:ext cx="6556602" cy="1200329"/>
          </a:xfrm>
          <a:prstGeom prst="rect">
            <a:avLst/>
          </a:prstGeom>
          <a:noFill/>
        </p:spPr>
        <p:txBody>
          <a:bodyPr wrap="none" rtlCol="0">
            <a:spAutoFit/>
            <a:scene3d>
              <a:camera prst="orthographicFront"/>
              <a:lightRig rig="soft" dir="t">
                <a:rot lat="0" lon="0" rev="15600000"/>
              </a:lightRig>
            </a:scene3d>
            <a:sp3d extrusionH="57150" prstMaterial="softEdge">
              <a:bevelT w="25400" h="38100"/>
            </a:sp3d>
          </a:bodyPr>
          <a:lstStyle/>
          <a:p>
            <a:pPr algn="ctr"/>
            <a:r>
              <a:rPr lang="es-CO" sz="7200" b="1" dirty="0">
                <a:ln/>
                <a:solidFill>
                  <a:schemeClr val="bg1"/>
                </a:solidFill>
              </a:rPr>
              <a:t>INDEPENDENCIA</a:t>
            </a:r>
          </a:p>
        </p:txBody>
      </p:sp>
      <p:sp>
        <p:nvSpPr>
          <p:cNvPr id="9" name="TextBox 8"/>
          <p:cNvSpPr txBox="1"/>
          <p:nvPr/>
        </p:nvSpPr>
        <p:spPr>
          <a:xfrm>
            <a:off x="4118590" y="11953478"/>
            <a:ext cx="3572581" cy="1200329"/>
          </a:xfrm>
          <a:prstGeom prst="rect">
            <a:avLst/>
          </a:prstGeom>
          <a:noFill/>
        </p:spPr>
        <p:txBody>
          <a:bodyPr wrap="none" rtlCol="0">
            <a:spAutoFit/>
            <a:scene3d>
              <a:camera prst="orthographicFront"/>
              <a:lightRig rig="soft" dir="t">
                <a:rot lat="0" lon="0" rev="15600000"/>
              </a:lightRig>
            </a:scene3d>
            <a:sp3d extrusionH="57150" prstMaterial="softEdge">
              <a:bevelT w="25400" h="38100"/>
            </a:sp3d>
          </a:bodyPr>
          <a:lstStyle/>
          <a:p>
            <a:pPr algn="ctr"/>
            <a:r>
              <a:rPr lang="es-CO" sz="7200" b="1" dirty="0">
                <a:ln/>
                <a:solidFill>
                  <a:schemeClr val="bg1"/>
                </a:solidFill>
              </a:rPr>
              <a:t>CALIDAD</a:t>
            </a:r>
          </a:p>
        </p:txBody>
      </p:sp>
      <p:sp>
        <p:nvSpPr>
          <p:cNvPr id="10" name="Title 1"/>
          <p:cNvSpPr txBox="1">
            <a:spLocks/>
          </p:cNvSpPr>
          <p:nvPr/>
        </p:nvSpPr>
        <p:spPr>
          <a:xfrm>
            <a:off x="15328234" y="2376414"/>
            <a:ext cx="15293651" cy="1496106"/>
          </a:xfrm>
          <a:prstGeom prst="rect">
            <a:avLst/>
          </a:prstGeom>
        </p:spPr>
        <p:txBody>
          <a:bodyPr/>
          <a:lstStyle>
            <a:defPPr>
              <a:defRPr lang="es-CO"/>
            </a:defPPr>
            <a:lvl1pPr algn="ctr" defTabSz="3086100">
              <a:spcBef>
                <a:spcPct val="0"/>
              </a:spcBef>
              <a:buNone/>
              <a:defRPr sz="9600" b="1">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a typeface="+mj-ea"/>
                <a:cs typeface="Adobe Devanagari" panose="02040503050201020203"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s-ES" sz="11500" dirty="0"/>
              <a:t>NICC</a:t>
            </a:r>
          </a:p>
        </p:txBody>
      </p:sp>
      <p:sp>
        <p:nvSpPr>
          <p:cNvPr id="11" name="Hexagon 10">
            <a:extLst>
              <a:ext uri="{FF2B5EF4-FFF2-40B4-BE49-F238E27FC236}">
                <a16:creationId xmlns:a16="http://schemas.microsoft.com/office/drawing/2014/main" id="{520DD40E-8513-4684-89E7-DF9D83C6B1DA}"/>
              </a:ext>
            </a:extLst>
          </p:cNvPr>
          <p:cNvSpPr/>
          <p:nvPr/>
        </p:nvSpPr>
        <p:spPr>
          <a:xfrm rot="5400000">
            <a:off x="17552255" y="2894491"/>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Tree>
    <p:extLst>
      <p:ext uri="{BB962C8B-B14F-4D97-AF65-F5344CB8AC3E}">
        <p14:creationId xmlns:p14="http://schemas.microsoft.com/office/powerpoint/2010/main" val="94193252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a:xfrm>
            <a:off x="18737836" y="2074454"/>
            <a:ext cx="12411043" cy="1496106"/>
          </a:xfrm>
          <a:prstGeom prst="rect">
            <a:avLst/>
          </a:prstGeom>
        </p:spPr>
        <p:txBody>
          <a:bodyPr/>
          <a:lstStyle>
            <a:defPPr>
              <a:defRPr lang="es-CO"/>
            </a:defPPr>
            <a:lvl1pPr algn="ctr" defTabSz="3086100">
              <a:spcBef>
                <a:spcPct val="0"/>
              </a:spcBef>
              <a:buNone/>
              <a:defRPr sz="11500" b="1">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a typeface="+mj-ea"/>
                <a:cs typeface="Adobe Devanagari" panose="02040503050201020203"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s-ES" dirty="0"/>
              <a:t>COMPONENTES</a:t>
            </a:r>
          </a:p>
          <a:p>
            <a:r>
              <a:rPr lang="es-ES" dirty="0"/>
              <a:t>SISTEMA</a:t>
            </a:r>
          </a:p>
        </p:txBody>
      </p:sp>
      <p:sp>
        <p:nvSpPr>
          <p:cNvPr id="53" name="Subtitle 2"/>
          <p:cNvSpPr txBox="1">
            <a:spLocks/>
          </p:cNvSpPr>
          <p:nvPr/>
        </p:nvSpPr>
        <p:spPr>
          <a:xfrm>
            <a:off x="13408509" y="7681696"/>
            <a:ext cx="7138429" cy="1210303"/>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tabLst>
                <a:tab pos="442913" algn="l"/>
              </a:tabLst>
            </a:pPr>
            <a:r>
              <a:rPr lang="es-ES" sz="5400" b="1" dirty="0">
                <a:ln>
                  <a:solidFill>
                    <a:schemeClr val="bg2">
                      <a:lumMod val="50000"/>
                    </a:schemeClr>
                  </a:solidFill>
                </a:ln>
                <a:solidFill>
                  <a:schemeClr val="bg2">
                    <a:lumMod val="60000"/>
                    <a:lumOff val="40000"/>
                  </a:schemeClr>
                </a:solidFill>
                <a:latin typeface="Calibri" panose="020F0502020204030204" pitchFamily="34" charset="0"/>
                <a:cs typeface="Calibri" panose="020F0502020204030204" pitchFamily="34" charset="0"/>
              </a:rPr>
              <a:t>MANUAL DE CALIDAD</a:t>
            </a:r>
          </a:p>
        </p:txBody>
      </p:sp>
      <p:pic>
        <p:nvPicPr>
          <p:cNvPr id="54" name="Picture 53"/>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398267" y="7227919"/>
            <a:ext cx="1746623" cy="1913629"/>
          </a:xfrm>
          <a:prstGeom prst="rect">
            <a:avLst/>
          </a:prstGeom>
        </p:spPr>
      </p:pic>
      <p:sp>
        <p:nvSpPr>
          <p:cNvPr id="62" name="Subtitle 2"/>
          <p:cNvSpPr txBox="1">
            <a:spLocks/>
          </p:cNvSpPr>
          <p:nvPr/>
        </p:nvSpPr>
        <p:spPr>
          <a:xfrm>
            <a:off x="13408509" y="9792236"/>
            <a:ext cx="6706381" cy="914408"/>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tabLst>
                <a:tab pos="442913" algn="l"/>
              </a:tabLst>
            </a:pPr>
            <a:r>
              <a:rPr lang="es-ES" sz="5400" b="1" dirty="0">
                <a:ln>
                  <a:solidFill>
                    <a:schemeClr val="bg2">
                      <a:lumMod val="50000"/>
                    </a:schemeClr>
                  </a:solidFill>
                </a:ln>
                <a:solidFill>
                  <a:schemeClr val="bg2">
                    <a:lumMod val="60000"/>
                    <a:lumOff val="40000"/>
                  </a:schemeClr>
                </a:solidFill>
                <a:latin typeface="Calibri" panose="020F0502020204030204" pitchFamily="34" charset="0"/>
                <a:cs typeface="Calibri" panose="020F0502020204030204" pitchFamily="34" charset="0"/>
              </a:rPr>
              <a:t>CÓDIGO DE ÉTICA</a:t>
            </a:r>
          </a:p>
        </p:txBody>
      </p:sp>
      <p:sp>
        <p:nvSpPr>
          <p:cNvPr id="63" name="Subtitle 2"/>
          <p:cNvSpPr txBox="1">
            <a:spLocks/>
          </p:cNvSpPr>
          <p:nvPr/>
        </p:nvSpPr>
        <p:spPr>
          <a:xfrm>
            <a:off x="13408509" y="13421525"/>
            <a:ext cx="8712968" cy="1105169"/>
          </a:xfrm>
          <a:prstGeom prst="rect">
            <a:avLst/>
          </a:prstGeom>
        </p:spPr>
        <p:txBody>
          <a:bodyPr/>
          <a:lstStyle>
            <a:defPPr>
              <a:defRPr lang="es-CO"/>
            </a:defPPr>
            <a:lvl1pPr indent="0" algn="just" defTabSz="914400">
              <a:lnSpc>
                <a:spcPct val="90000"/>
              </a:lnSpc>
              <a:spcBef>
                <a:spcPts val="1000"/>
              </a:spcBef>
              <a:buFont typeface="Arial" panose="020B0604020202020204" pitchFamily="34" charset="0"/>
              <a:buNone/>
              <a:tabLst>
                <a:tab pos="442913" algn="l"/>
              </a:tabLst>
              <a:defRPr sz="5400" b="1">
                <a:solidFill>
                  <a:schemeClr val="accent5">
                    <a:lumMod val="50000"/>
                  </a:schemeClr>
                </a:solidFill>
                <a:latin typeface="Calibri" panose="020F0502020204030204" pitchFamily="34" charset="0"/>
                <a:cs typeface="Calibri" panose="020F0502020204030204" pitchFamily="34" charset="0"/>
              </a:defRPr>
            </a:lvl1pPr>
            <a:lvl2pPr marL="457200" indent="0" algn="ctr" defTabSz="914400">
              <a:lnSpc>
                <a:spcPct val="90000"/>
              </a:lnSpc>
              <a:spcBef>
                <a:spcPts val="500"/>
              </a:spcBef>
              <a:buFont typeface="Arial" panose="020B0604020202020204" pitchFamily="34" charset="0"/>
              <a:buNone/>
              <a:defRPr sz="2000"/>
            </a:lvl2pPr>
            <a:lvl3pPr marL="914400" indent="0" algn="ctr" defTabSz="914400">
              <a:lnSpc>
                <a:spcPct val="90000"/>
              </a:lnSpc>
              <a:spcBef>
                <a:spcPts val="500"/>
              </a:spcBef>
              <a:buFont typeface="Arial" panose="020B0604020202020204" pitchFamily="34" charset="0"/>
              <a:buNone/>
              <a:defRPr sz="1800"/>
            </a:lvl3pPr>
            <a:lvl4pPr marL="1371600" indent="0" algn="ctr" defTabSz="914400">
              <a:lnSpc>
                <a:spcPct val="90000"/>
              </a:lnSpc>
              <a:spcBef>
                <a:spcPts val="500"/>
              </a:spcBef>
              <a:buFont typeface="Arial" panose="020B0604020202020204" pitchFamily="34" charset="0"/>
              <a:buNone/>
              <a:defRPr sz="1600"/>
            </a:lvl4pPr>
            <a:lvl5pPr marL="1828800" indent="0" algn="ctr" defTabSz="914400">
              <a:lnSpc>
                <a:spcPct val="90000"/>
              </a:lnSpc>
              <a:spcBef>
                <a:spcPts val="500"/>
              </a:spcBef>
              <a:buFont typeface="Arial" panose="020B0604020202020204" pitchFamily="34" charset="0"/>
              <a:buNone/>
              <a:defRPr sz="1600"/>
            </a:lvl5pPr>
            <a:lvl6pPr marL="2286000" indent="0" algn="ctr" defTabSz="914400">
              <a:lnSpc>
                <a:spcPct val="90000"/>
              </a:lnSpc>
              <a:spcBef>
                <a:spcPts val="500"/>
              </a:spcBef>
              <a:buFont typeface="Arial" panose="020B0604020202020204" pitchFamily="34" charset="0"/>
              <a:buNone/>
              <a:defRPr sz="1600"/>
            </a:lvl6pPr>
            <a:lvl7pPr marL="2743200" indent="0" algn="ctr" defTabSz="914400">
              <a:lnSpc>
                <a:spcPct val="90000"/>
              </a:lnSpc>
              <a:spcBef>
                <a:spcPts val="500"/>
              </a:spcBef>
              <a:buFont typeface="Arial" panose="020B0604020202020204" pitchFamily="34" charset="0"/>
              <a:buNone/>
              <a:defRPr sz="1600"/>
            </a:lvl7pPr>
            <a:lvl8pPr marL="3200400" indent="0" algn="ctr" defTabSz="914400">
              <a:lnSpc>
                <a:spcPct val="90000"/>
              </a:lnSpc>
              <a:spcBef>
                <a:spcPts val="500"/>
              </a:spcBef>
              <a:buFont typeface="Arial" panose="020B0604020202020204" pitchFamily="34" charset="0"/>
              <a:buNone/>
              <a:defRPr sz="1600"/>
            </a:lvl8pPr>
            <a:lvl9pPr marL="3657600" indent="0" algn="ctr" defTabSz="914400">
              <a:lnSpc>
                <a:spcPct val="90000"/>
              </a:lnSpc>
              <a:spcBef>
                <a:spcPts val="500"/>
              </a:spcBef>
              <a:buFont typeface="Arial" panose="020B0604020202020204" pitchFamily="34" charset="0"/>
              <a:buNone/>
              <a:defRPr sz="1600"/>
            </a:lvl9pPr>
          </a:lstStyle>
          <a:p>
            <a:r>
              <a:rPr lang="es-CO" dirty="0">
                <a:ln>
                  <a:solidFill>
                    <a:schemeClr val="bg2">
                      <a:lumMod val="50000"/>
                    </a:schemeClr>
                  </a:solidFill>
                </a:ln>
                <a:solidFill>
                  <a:schemeClr val="bg2">
                    <a:lumMod val="60000"/>
                    <a:lumOff val="40000"/>
                  </a:schemeClr>
                </a:solidFill>
              </a:rPr>
              <a:t>MANUAL DE FUNCIONES</a:t>
            </a:r>
          </a:p>
          <a:p>
            <a:endParaRPr lang="es-CO" dirty="0">
              <a:ln>
                <a:solidFill>
                  <a:schemeClr val="bg2">
                    <a:lumMod val="50000"/>
                  </a:schemeClr>
                </a:solidFill>
              </a:ln>
              <a:solidFill>
                <a:schemeClr val="bg2">
                  <a:lumMod val="60000"/>
                  <a:lumOff val="40000"/>
                </a:schemeClr>
              </a:solidFill>
            </a:endParaRPr>
          </a:p>
        </p:txBody>
      </p:sp>
      <p:sp>
        <p:nvSpPr>
          <p:cNvPr id="64" name="Subtitle 2"/>
          <p:cNvSpPr txBox="1">
            <a:spLocks/>
          </p:cNvSpPr>
          <p:nvPr/>
        </p:nvSpPr>
        <p:spPr>
          <a:xfrm>
            <a:off x="13408509" y="11606880"/>
            <a:ext cx="7776862" cy="1056458"/>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tabLst>
                <a:tab pos="442913" algn="l"/>
              </a:tabLst>
            </a:pPr>
            <a:r>
              <a:rPr lang="es-ES" sz="5400" b="1" dirty="0">
                <a:ln>
                  <a:solidFill>
                    <a:schemeClr val="bg2">
                      <a:lumMod val="50000"/>
                    </a:schemeClr>
                  </a:solidFill>
                </a:ln>
                <a:solidFill>
                  <a:schemeClr val="bg2">
                    <a:lumMod val="60000"/>
                    <a:lumOff val="40000"/>
                  </a:schemeClr>
                </a:solidFill>
                <a:latin typeface="Calibri" panose="020F0502020204030204" pitchFamily="34" charset="0"/>
                <a:cs typeface="Calibri" panose="020F0502020204030204" pitchFamily="34" charset="0"/>
              </a:rPr>
              <a:t>ANÁLISIS DE RIESGOS</a:t>
            </a:r>
          </a:p>
          <a:p>
            <a:pPr algn="just">
              <a:tabLst>
                <a:tab pos="442913" algn="l"/>
              </a:tabLst>
            </a:pPr>
            <a:endParaRPr lang="es-CO" sz="4400" dirty="0">
              <a:ln>
                <a:solidFill>
                  <a:schemeClr val="bg2">
                    <a:lumMod val="50000"/>
                  </a:schemeClr>
                </a:solidFill>
              </a:ln>
              <a:solidFill>
                <a:schemeClr val="bg2">
                  <a:lumMod val="60000"/>
                  <a:lumOff val="40000"/>
                </a:schemeClr>
              </a:solidFill>
            </a:endParaRPr>
          </a:p>
        </p:txBody>
      </p:sp>
      <p:pic>
        <p:nvPicPr>
          <p:cNvPr id="13" name="Picture 12"/>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398266" y="9138048"/>
            <a:ext cx="1746623" cy="1913629"/>
          </a:xfrm>
          <a:prstGeom prst="rect">
            <a:avLst/>
          </a:prstGeom>
        </p:spPr>
      </p:pic>
      <p:pic>
        <p:nvPicPr>
          <p:cNvPr id="14" name="Picture 13"/>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361099" y="11048176"/>
            <a:ext cx="1746623" cy="1913629"/>
          </a:xfrm>
          <a:prstGeom prst="rect">
            <a:avLst/>
          </a:prstGeom>
        </p:spPr>
      </p:pic>
      <p:pic>
        <p:nvPicPr>
          <p:cNvPr id="15" name="Picture 14"/>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348423" y="12997701"/>
            <a:ext cx="1746623" cy="1913629"/>
          </a:xfrm>
          <a:prstGeom prst="rect">
            <a:avLst/>
          </a:prstGeom>
        </p:spPr>
      </p:pic>
      <p:pic>
        <p:nvPicPr>
          <p:cNvPr id="12" name="Picture 2" descr="D:\SIE ISO2000\CDPresentación\accesorios\Nueva carpeta\cioQuestion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0345" y="13868094"/>
            <a:ext cx="9865096" cy="7734606"/>
          </a:xfrm>
          <a:prstGeom prst="rect">
            <a:avLst/>
          </a:prstGeom>
          <a:noFill/>
          <a:extLst>
            <a:ext uri="{909E8E84-426E-40DD-AFC4-6F175D3DCCD1}">
              <a14:hiddenFill xmlns:a14="http://schemas.microsoft.com/office/drawing/2010/main">
                <a:solidFill>
                  <a:srgbClr val="FFFFFF"/>
                </a:solidFill>
              </a14:hiddenFill>
            </a:ext>
          </a:extLst>
        </p:spPr>
      </p:pic>
      <p:sp>
        <p:nvSpPr>
          <p:cNvPr id="16" name="Subtitle 2"/>
          <p:cNvSpPr txBox="1">
            <a:spLocks/>
          </p:cNvSpPr>
          <p:nvPr/>
        </p:nvSpPr>
        <p:spPr>
          <a:xfrm>
            <a:off x="13382165" y="15516566"/>
            <a:ext cx="18000197" cy="1105169"/>
          </a:xfrm>
          <a:prstGeom prst="rect">
            <a:avLst/>
          </a:prstGeom>
        </p:spPr>
        <p:txBody>
          <a:bodyPr/>
          <a:lstStyle>
            <a:defPPr>
              <a:defRPr lang="es-CO"/>
            </a:defPPr>
            <a:lvl1pPr indent="0" algn="just" defTabSz="914400">
              <a:lnSpc>
                <a:spcPct val="90000"/>
              </a:lnSpc>
              <a:spcBef>
                <a:spcPts val="1000"/>
              </a:spcBef>
              <a:buFont typeface="Arial" panose="020B0604020202020204" pitchFamily="34" charset="0"/>
              <a:buNone/>
              <a:tabLst>
                <a:tab pos="442913" algn="l"/>
              </a:tabLst>
              <a:defRPr sz="5400" b="1">
                <a:solidFill>
                  <a:schemeClr val="accent5">
                    <a:lumMod val="50000"/>
                  </a:schemeClr>
                </a:solidFill>
                <a:latin typeface="Calibri" panose="020F0502020204030204" pitchFamily="34" charset="0"/>
                <a:cs typeface="Calibri" panose="020F0502020204030204" pitchFamily="34" charset="0"/>
              </a:defRPr>
            </a:lvl1pPr>
            <a:lvl2pPr marL="457200" indent="0" algn="ctr" defTabSz="914400">
              <a:lnSpc>
                <a:spcPct val="90000"/>
              </a:lnSpc>
              <a:spcBef>
                <a:spcPts val="500"/>
              </a:spcBef>
              <a:buFont typeface="Arial" panose="020B0604020202020204" pitchFamily="34" charset="0"/>
              <a:buNone/>
              <a:defRPr sz="2000"/>
            </a:lvl2pPr>
            <a:lvl3pPr marL="914400" indent="0" algn="ctr" defTabSz="914400">
              <a:lnSpc>
                <a:spcPct val="90000"/>
              </a:lnSpc>
              <a:spcBef>
                <a:spcPts val="500"/>
              </a:spcBef>
              <a:buFont typeface="Arial" panose="020B0604020202020204" pitchFamily="34" charset="0"/>
              <a:buNone/>
              <a:defRPr sz="1800"/>
            </a:lvl3pPr>
            <a:lvl4pPr marL="1371600" indent="0" algn="ctr" defTabSz="914400">
              <a:lnSpc>
                <a:spcPct val="90000"/>
              </a:lnSpc>
              <a:spcBef>
                <a:spcPts val="500"/>
              </a:spcBef>
              <a:buFont typeface="Arial" panose="020B0604020202020204" pitchFamily="34" charset="0"/>
              <a:buNone/>
              <a:defRPr sz="1600"/>
            </a:lvl4pPr>
            <a:lvl5pPr marL="1828800" indent="0" algn="ctr" defTabSz="914400">
              <a:lnSpc>
                <a:spcPct val="90000"/>
              </a:lnSpc>
              <a:spcBef>
                <a:spcPts val="500"/>
              </a:spcBef>
              <a:buFont typeface="Arial" panose="020B0604020202020204" pitchFamily="34" charset="0"/>
              <a:buNone/>
              <a:defRPr sz="1600"/>
            </a:lvl5pPr>
            <a:lvl6pPr marL="2286000" indent="0" algn="ctr" defTabSz="914400">
              <a:lnSpc>
                <a:spcPct val="90000"/>
              </a:lnSpc>
              <a:spcBef>
                <a:spcPts val="500"/>
              </a:spcBef>
              <a:buFont typeface="Arial" panose="020B0604020202020204" pitchFamily="34" charset="0"/>
              <a:buNone/>
              <a:defRPr sz="1600"/>
            </a:lvl6pPr>
            <a:lvl7pPr marL="2743200" indent="0" algn="ctr" defTabSz="914400">
              <a:lnSpc>
                <a:spcPct val="90000"/>
              </a:lnSpc>
              <a:spcBef>
                <a:spcPts val="500"/>
              </a:spcBef>
              <a:buFont typeface="Arial" panose="020B0604020202020204" pitchFamily="34" charset="0"/>
              <a:buNone/>
              <a:defRPr sz="1600"/>
            </a:lvl7pPr>
            <a:lvl8pPr marL="3200400" indent="0" algn="ctr" defTabSz="914400">
              <a:lnSpc>
                <a:spcPct val="90000"/>
              </a:lnSpc>
              <a:spcBef>
                <a:spcPts val="500"/>
              </a:spcBef>
              <a:buFont typeface="Arial" panose="020B0604020202020204" pitchFamily="34" charset="0"/>
              <a:buNone/>
              <a:defRPr sz="1600"/>
            </a:lvl8pPr>
            <a:lvl9pPr marL="3657600" indent="0" algn="ctr" defTabSz="914400">
              <a:lnSpc>
                <a:spcPct val="90000"/>
              </a:lnSpc>
              <a:spcBef>
                <a:spcPts val="500"/>
              </a:spcBef>
              <a:buFont typeface="Arial" panose="020B0604020202020204" pitchFamily="34" charset="0"/>
              <a:buNone/>
              <a:defRPr sz="1600"/>
            </a:lvl9pPr>
          </a:lstStyle>
          <a:p>
            <a:r>
              <a:rPr lang="es-CO" dirty="0">
                <a:ln>
                  <a:solidFill>
                    <a:schemeClr val="bg2">
                      <a:lumMod val="50000"/>
                    </a:schemeClr>
                  </a:solidFill>
                </a:ln>
                <a:solidFill>
                  <a:schemeClr val="bg2">
                    <a:lumMod val="60000"/>
                    <a:lumOff val="40000"/>
                  </a:schemeClr>
                </a:solidFill>
              </a:rPr>
              <a:t>OTROS PROCEDIMEINTOS ADMINISTRATIVOS Y OPERATIVOS</a:t>
            </a:r>
          </a:p>
          <a:p>
            <a:endParaRPr lang="es-CO" dirty="0">
              <a:ln>
                <a:solidFill>
                  <a:schemeClr val="bg2">
                    <a:lumMod val="50000"/>
                  </a:schemeClr>
                </a:solidFill>
              </a:ln>
              <a:solidFill>
                <a:schemeClr val="bg2">
                  <a:lumMod val="60000"/>
                  <a:lumOff val="40000"/>
                </a:schemeClr>
              </a:solidFill>
            </a:endParaRPr>
          </a:p>
        </p:txBody>
      </p:sp>
      <p:pic>
        <p:nvPicPr>
          <p:cNvPr id="17" name="Picture 16"/>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322080" y="15092742"/>
            <a:ext cx="1746623" cy="1913629"/>
          </a:xfrm>
          <a:prstGeom prst="rect">
            <a:avLst/>
          </a:prstGeom>
        </p:spPr>
      </p:pic>
      <p:sp>
        <p:nvSpPr>
          <p:cNvPr id="18" name="Subtitle 2">
            <a:extLst>
              <a:ext uri="{FF2B5EF4-FFF2-40B4-BE49-F238E27FC236}">
                <a16:creationId xmlns:a16="http://schemas.microsoft.com/office/drawing/2014/main" id="{6E705DF1-1B2E-4727-A7E1-E2684BA0B54C}"/>
              </a:ext>
            </a:extLst>
          </p:cNvPr>
          <p:cNvSpPr txBox="1">
            <a:spLocks/>
          </p:cNvSpPr>
          <p:nvPr/>
        </p:nvSpPr>
        <p:spPr>
          <a:xfrm>
            <a:off x="13382165" y="17611607"/>
            <a:ext cx="18000197" cy="1105169"/>
          </a:xfrm>
          <a:prstGeom prst="rect">
            <a:avLst/>
          </a:prstGeom>
        </p:spPr>
        <p:txBody>
          <a:bodyPr/>
          <a:lstStyle>
            <a:defPPr>
              <a:defRPr lang="es-CO"/>
            </a:defPPr>
            <a:lvl1pPr indent="0" algn="just" defTabSz="914400">
              <a:lnSpc>
                <a:spcPct val="90000"/>
              </a:lnSpc>
              <a:spcBef>
                <a:spcPts val="1000"/>
              </a:spcBef>
              <a:buFont typeface="Arial" panose="020B0604020202020204" pitchFamily="34" charset="0"/>
              <a:buNone/>
              <a:tabLst>
                <a:tab pos="442913" algn="l"/>
              </a:tabLst>
              <a:defRPr sz="5400" b="1">
                <a:solidFill>
                  <a:schemeClr val="accent5">
                    <a:lumMod val="50000"/>
                  </a:schemeClr>
                </a:solidFill>
                <a:latin typeface="Calibri" panose="020F0502020204030204" pitchFamily="34" charset="0"/>
                <a:cs typeface="Calibri" panose="020F0502020204030204" pitchFamily="34" charset="0"/>
              </a:defRPr>
            </a:lvl1pPr>
            <a:lvl2pPr marL="457200" indent="0" algn="ctr" defTabSz="914400">
              <a:lnSpc>
                <a:spcPct val="90000"/>
              </a:lnSpc>
              <a:spcBef>
                <a:spcPts val="500"/>
              </a:spcBef>
              <a:buFont typeface="Arial" panose="020B0604020202020204" pitchFamily="34" charset="0"/>
              <a:buNone/>
              <a:defRPr sz="2000"/>
            </a:lvl2pPr>
            <a:lvl3pPr marL="914400" indent="0" algn="ctr" defTabSz="914400">
              <a:lnSpc>
                <a:spcPct val="90000"/>
              </a:lnSpc>
              <a:spcBef>
                <a:spcPts val="500"/>
              </a:spcBef>
              <a:buFont typeface="Arial" panose="020B0604020202020204" pitchFamily="34" charset="0"/>
              <a:buNone/>
              <a:defRPr sz="1800"/>
            </a:lvl3pPr>
            <a:lvl4pPr marL="1371600" indent="0" algn="ctr" defTabSz="914400">
              <a:lnSpc>
                <a:spcPct val="90000"/>
              </a:lnSpc>
              <a:spcBef>
                <a:spcPts val="500"/>
              </a:spcBef>
              <a:buFont typeface="Arial" panose="020B0604020202020204" pitchFamily="34" charset="0"/>
              <a:buNone/>
              <a:defRPr sz="1600"/>
            </a:lvl4pPr>
            <a:lvl5pPr marL="1828800" indent="0" algn="ctr" defTabSz="914400">
              <a:lnSpc>
                <a:spcPct val="90000"/>
              </a:lnSpc>
              <a:spcBef>
                <a:spcPts val="500"/>
              </a:spcBef>
              <a:buFont typeface="Arial" panose="020B0604020202020204" pitchFamily="34" charset="0"/>
              <a:buNone/>
              <a:defRPr sz="1600"/>
            </a:lvl5pPr>
            <a:lvl6pPr marL="2286000" indent="0" algn="ctr" defTabSz="914400">
              <a:lnSpc>
                <a:spcPct val="90000"/>
              </a:lnSpc>
              <a:spcBef>
                <a:spcPts val="500"/>
              </a:spcBef>
              <a:buFont typeface="Arial" panose="020B0604020202020204" pitchFamily="34" charset="0"/>
              <a:buNone/>
              <a:defRPr sz="1600"/>
            </a:lvl6pPr>
            <a:lvl7pPr marL="2743200" indent="0" algn="ctr" defTabSz="914400">
              <a:lnSpc>
                <a:spcPct val="90000"/>
              </a:lnSpc>
              <a:spcBef>
                <a:spcPts val="500"/>
              </a:spcBef>
              <a:buFont typeface="Arial" panose="020B0604020202020204" pitchFamily="34" charset="0"/>
              <a:buNone/>
              <a:defRPr sz="1600"/>
            </a:lvl7pPr>
            <a:lvl8pPr marL="3200400" indent="0" algn="ctr" defTabSz="914400">
              <a:lnSpc>
                <a:spcPct val="90000"/>
              </a:lnSpc>
              <a:spcBef>
                <a:spcPts val="500"/>
              </a:spcBef>
              <a:buFont typeface="Arial" panose="020B0604020202020204" pitchFamily="34" charset="0"/>
              <a:buNone/>
              <a:defRPr sz="1600"/>
            </a:lvl8pPr>
            <a:lvl9pPr marL="3657600" indent="0" algn="ctr" defTabSz="914400">
              <a:lnSpc>
                <a:spcPct val="90000"/>
              </a:lnSpc>
              <a:spcBef>
                <a:spcPts val="500"/>
              </a:spcBef>
              <a:buFont typeface="Arial" panose="020B0604020202020204" pitchFamily="34" charset="0"/>
              <a:buNone/>
              <a:defRPr sz="1600"/>
            </a:lvl9pPr>
          </a:lstStyle>
          <a:p>
            <a:r>
              <a:rPr lang="es-CO" dirty="0">
                <a:ln>
                  <a:solidFill>
                    <a:schemeClr val="bg2">
                      <a:lumMod val="50000"/>
                    </a:schemeClr>
                  </a:solidFill>
                </a:ln>
                <a:solidFill>
                  <a:schemeClr val="bg2">
                    <a:lumMod val="60000"/>
                    <a:lumOff val="40000"/>
                  </a:schemeClr>
                </a:solidFill>
              </a:rPr>
              <a:t>PLANEACIÓN Y CONTROL DE OPERACIÓN</a:t>
            </a:r>
          </a:p>
          <a:p>
            <a:endParaRPr lang="es-CO" dirty="0">
              <a:ln>
                <a:solidFill>
                  <a:schemeClr val="bg2">
                    <a:lumMod val="50000"/>
                  </a:schemeClr>
                </a:solidFill>
              </a:ln>
              <a:solidFill>
                <a:schemeClr val="bg2">
                  <a:lumMod val="60000"/>
                  <a:lumOff val="40000"/>
                </a:schemeClr>
              </a:solidFill>
            </a:endParaRPr>
          </a:p>
        </p:txBody>
      </p:sp>
      <p:pic>
        <p:nvPicPr>
          <p:cNvPr id="19" name="Picture 18">
            <a:extLst>
              <a:ext uri="{FF2B5EF4-FFF2-40B4-BE49-F238E27FC236}">
                <a16:creationId xmlns:a16="http://schemas.microsoft.com/office/drawing/2014/main" id="{BD45C096-76D1-44D1-86A3-CBC67E4DF183}"/>
              </a:ext>
            </a:extLst>
          </p:cNvPr>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322080" y="17187783"/>
            <a:ext cx="1746623" cy="1913629"/>
          </a:xfrm>
          <a:prstGeom prst="rect">
            <a:avLst/>
          </a:prstGeom>
        </p:spPr>
      </p:pic>
      <p:sp>
        <p:nvSpPr>
          <p:cNvPr id="20" name="Hexagon 19">
            <a:extLst>
              <a:ext uri="{FF2B5EF4-FFF2-40B4-BE49-F238E27FC236}">
                <a16:creationId xmlns:a16="http://schemas.microsoft.com/office/drawing/2014/main" id="{13B35466-26D2-4133-83B1-77FB2CB3DA48}"/>
              </a:ext>
            </a:extLst>
          </p:cNvPr>
          <p:cNvSpPr/>
          <p:nvPr/>
        </p:nvSpPr>
        <p:spPr>
          <a:xfrm rot="5400000">
            <a:off x="16683774" y="2918329"/>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Tree>
    <p:extLst>
      <p:ext uri="{BB962C8B-B14F-4D97-AF65-F5344CB8AC3E}">
        <p14:creationId xmlns:p14="http://schemas.microsoft.com/office/powerpoint/2010/main" val="943419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anim calcmode="lin" valueType="num">
                                      <p:cBhvr>
                                        <p:cTn id="8" dur="1000" fill="hold"/>
                                        <p:tgtEl>
                                          <p:spTgt spid="54"/>
                                        </p:tgtEl>
                                        <p:attrNameLst>
                                          <p:attrName>ppt_x</p:attrName>
                                        </p:attrNameLst>
                                      </p:cBhvr>
                                      <p:tavLst>
                                        <p:tav tm="0">
                                          <p:val>
                                            <p:strVal val="#ppt_x"/>
                                          </p:val>
                                        </p:tav>
                                        <p:tav tm="100000">
                                          <p:val>
                                            <p:strVal val="#ppt_x"/>
                                          </p:val>
                                        </p:tav>
                                      </p:tavLst>
                                    </p:anim>
                                    <p:anim calcmode="lin" valueType="num">
                                      <p:cBhvr>
                                        <p:cTn id="9" dur="1000" fill="hold"/>
                                        <p:tgtEl>
                                          <p:spTgt spid="5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1000"/>
                                        <p:tgtEl>
                                          <p:spTgt spid="53"/>
                                        </p:tgtEl>
                                      </p:cBhvr>
                                    </p:animEffect>
                                    <p:anim calcmode="lin" valueType="num">
                                      <p:cBhvr>
                                        <p:cTn id="13" dur="1000" fill="hold"/>
                                        <p:tgtEl>
                                          <p:spTgt spid="53"/>
                                        </p:tgtEl>
                                        <p:attrNameLst>
                                          <p:attrName>ppt_x</p:attrName>
                                        </p:attrNameLst>
                                      </p:cBhvr>
                                      <p:tavLst>
                                        <p:tav tm="0">
                                          <p:val>
                                            <p:strVal val="#ppt_x"/>
                                          </p:val>
                                        </p:tav>
                                        <p:tav tm="100000">
                                          <p:val>
                                            <p:strVal val="#ppt_x"/>
                                          </p:val>
                                        </p:tav>
                                      </p:tavLst>
                                    </p:anim>
                                    <p:anim calcmode="lin" valueType="num">
                                      <p:cBhvr>
                                        <p:cTn id="14"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1000"/>
                                        <p:tgtEl>
                                          <p:spTgt spid="62"/>
                                        </p:tgtEl>
                                      </p:cBhvr>
                                    </p:animEffect>
                                    <p:anim calcmode="lin" valueType="num">
                                      <p:cBhvr>
                                        <p:cTn id="20" dur="1000" fill="hold"/>
                                        <p:tgtEl>
                                          <p:spTgt spid="62"/>
                                        </p:tgtEl>
                                        <p:attrNameLst>
                                          <p:attrName>ppt_x</p:attrName>
                                        </p:attrNameLst>
                                      </p:cBhvr>
                                      <p:tavLst>
                                        <p:tav tm="0">
                                          <p:val>
                                            <p:strVal val="#ppt_x"/>
                                          </p:val>
                                        </p:tav>
                                        <p:tav tm="100000">
                                          <p:val>
                                            <p:strVal val="#ppt_x"/>
                                          </p:val>
                                        </p:tav>
                                      </p:tavLst>
                                    </p:anim>
                                    <p:anim calcmode="lin" valueType="num">
                                      <p:cBhvr>
                                        <p:cTn id="21"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1000"/>
                                        <p:tgtEl>
                                          <p:spTgt spid="64"/>
                                        </p:tgtEl>
                                      </p:cBhvr>
                                    </p:animEffect>
                                    <p:anim calcmode="lin" valueType="num">
                                      <p:cBhvr>
                                        <p:cTn id="27" dur="1000" fill="hold"/>
                                        <p:tgtEl>
                                          <p:spTgt spid="64"/>
                                        </p:tgtEl>
                                        <p:attrNameLst>
                                          <p:attrName>ppt_x</p:attrName>
                                        </p:attrNameLst>
                                      </p:cBhvr>
                                      <p:tavLst>
                                        <p:tav tm="0">
                                          <p:val>
                                            <p:strVal val="#ppt_x"/>
                                          </p:val>
                                        </p:tav>
                                        <p:tav tm="100000">
                                          <p:val>
                                            <p:strVal val="#ppt_x"/>
                                          </p:val>
                                        </p:tav>
                                      </p:tavLst>
                                    </p:anim>
                                    <p:anim calcmode="lin" valueType="num">
                                      <p:cBhvr>
                                        <p:cTn id="28"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1000"/>
                                        <p:tgtEl>
                                          <p:spTgt spid="63"/>
                                        </p:tgtEl>
                                      </p:cBhvr>
                                    </p:animEffect>
                                    <p:anim calcmode="lin" valueType="num">
                                      <p:cBhvr>
                                        <p:cTn id="34" dur="1000" fill="hold"/>
                                        <p:tgtEl>
                                          <p:spTgt spid="63"/>
                                        </p:tgtEl>
                                        <p:attrNameLst>
                                          <p:attrName>ppt_x</p:attrName>
                                        </p:attrNameLst>
                                      </p:cBhvr>
                                      <p:tavLst>
                                        <p:tav tm="0">
                                          <p:val>
                                            <p:strVal val="#ppt_x"/>
                                          </p:val>
                                        </p:tav>
                                        <p:tav tm="100000">
                                          <p:val>
                                            <p:strVal val="#ppt_x"/>
                                          </p:val>
                                        </p:tav>
                                      </p:tavLst>
                                    </p:anim>
                                    <p:anim calcmode="lin" valueType="num">
                                      <p:cBhvr>
                                        <p:cTn id="35"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1000"/>
                                        <p:tgtEl>
                                          <p:spTgt spid="15"/>
                                        </p:tgtEl>
                                      </p:cBhvr>
                                    </p:animEffect>
                                    <p:anim calcmode="lin" valueType="num">
                                      <p:cBhvr>
                                        <p:cTn id="55" dur="1000" fill="hold"/>
                                        <p:tgtEl>
                                          <p:spTgt spid="15"/>
                                        </p:tgtEl>
                                        <p:attrNameLst>
                                          <p:attrName>ppt_x</p:attrName>
                                        </p:attrNameLst>
                                      </p:cBhvr>
                                      <p:tavLst>
                                        <p:tav tm="0">
                                          <p:val>
                                            <p:strVal val="#ppt_x"/>
                                          </p:val>
                                        </p:tav>
                                        <p:tav tm="100000">
                                          <p:val>
                                            <p:strVal val="#ppt_x"/>
                                          </p:val>
                                        </p:tav>
                                      </p:tavLst>
                                    </p:anim>
                                    <p:anim calcmode="lin" valueType="num">
                                      <p:cBhvr>
                                        <p:cTn id="5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1000"/>
                                        <p:tgtEl>
                                          <p:spTgt spid="16"/>
                                        </p:tgtEl>
                                      </p:cBhvr>
                                    </p:animEffect>
                                    <p:anim calcmode="lin" valueType="num">
                                      <p:cBhvr>
                                        <p:cTn id="62" dur="1000" fill="hold"/>
                                        <p:tgtEl>
                                          <p:spTgt spid="16"/>
                                        </p:tgtEl>
                                        <p:attrNameLst>
                                          <p:attrName>ppt_x</p:attrName>
                                        </p:attrNameLst>
                                      </p:cBhvr>
                                      <p:tavLst>
                                        <p:tav tm="0">
                                          <p:val>
                                            <p:strVal val="#ppt_x"/>
                                          </p:val>
                                        </p:tav>
                                        <p:tav tm="100000">
                                          <p:val>
                                            <p:strVal val="#ppt_x"/>
                                          </p:val>
                                        </p:tav>
                                      </p:tavLst>
                                    </p:anim>
                                    <p:anim calcmode="lin" valueType="num">
                                      <p:cBhvr>
                                        <p:cTn id="6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1000"/>
                                        <p:tgtEl>
                                          <p:spTgt spid="17"/>
                                        </p:tgtEl>
                                      </p:cBhvr>
                                    </p:animEffect>
                                    <p:anim calcmode="lin" valueType="num">
                                      <p:cBhvr>
                                        <p:cTn id="69" dur="1000" fill="hold"/>
                                        <p:tgtEl>
                                          <p:spTgt spid="17"/>
                                        </p:tgtEl>
                                        <p:attrNameLst>
                                          <p:attrName>ppt_x</p:attrName>
                                        </p:attrNameLst>
                                      </p:cBhvr>
                                      <p:tavLst>
                                        <p:tav tm="0">
                                          <p:val>
                                            <p:strVal val="#ppt_x"/>
                                          </p:val>
                                        </p:tav>
                                        <p:tav tm="100000">
                                          <p:val>
                                            <p:strVal val="#ppt_x"/>
                                          </p:val>
                                        </p:tav>
                                      </p:tavLst>
                                    </p:anim>
                                    <p:anim calcmode="lin" valueType="num">
                                      <p:cBhvr>
                                        <p:cTn id="7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1000"/>
                                        <p:tgtEl>
                                          <p:spTgt spid="18"/>
                                        </p:tgtEl>
                                      </p:cBhvr>
                                    </p:animEffect>
                                    <p:anim calcmode="lin" valueType="num">
                                      <p:cBhvr>
                                        <p:cTn id="76" dur="1000" fill="hold"/>
                                        <p:tgtEl>
                                          <p:spTgt spid="18"/>
                                        </p:tgtEl>
                                        <p:attrNameLst>
                                          <p:attrName>ppt_x</p:attrName>
                                        </p:attrNameLst>
                                      </p:cBhvr>
                                      <p:tavLst>
                                        <p:tav tm="0">
                                          <p:val>
                                            <p:strVal val="#ppt_x"/>
                                          </p:val>
                                        </p:tav>
                                        <p:tav tm="100000">
                                          <p:val>
                                            <p:strVal val="#ppt_x"/>
                                          </p:val>
                                        </p:tav>
                                      </p:tavLst>
                                    </p:anim>
                                    <p:anim calcmode="lin" valueType="num">
                                      <p:cBhvr>
                                        <p:cTn id="7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nodeType="click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1000"/>
                                        <p:tgtEl>
                                          <p:spTgt spid="19"/>
                                        </p:tgtEl>
                                      </p:cBhvr>
                                    </p:animEffect>
                                    <p:anim calcmode="lin" valueType="num">
                                      <p:cBhvr>
                                        <p:cTn id="83" dur="1000" fill="hold"/>
                                        <p:tgtEl>
                                          <p:spTgt spid="19"/>
                                        </p:tgtEl>
                                        <p:attrNameLst>
                                          <p:attrName>ppt_x</p:attrName>
                                        </p:attrNameLst>
                                      </p:cBhvr>
                                      <p:tavLst>
                                        <p:tav tm="0">
                                          <p:val>
                                            <p:strVal val="#ppt_x"/>
                                          </p:val>
                                        </p:tav>
                                        <p:tav tm="100000">
                                          <p:val>
                                            <p:strVal val="#ppt_x"/>
                                          </p:val>
                                        </p:tav>
                                      </p:tavLst>
                                    </p:anim>
                                    <p:anim calcmode="lin" valueType="num">
                                      <p:cBhvr>
                                        <p:cTn id="8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62" grpId="0"/>
      <p:bldP spid="63" grpId="0"/>
      <p:bldP spid="64" grpId="0"/>
      <p:bldP spid="16"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a:xfrm>
            <a:off x="15079234" y="3641464"/>
            <a:ext cx="15293651" cy="1496106"/>
          </a:xfrm>
          <a:prstGeom prst="rect">
            <a:avLst/>
          </a:prstGeom>
        </p:spPr>
        <p:txBody>
          <a:bodyPr/>
          <a:lstStyle>
            <a:defPPr>
              <a:defRPr lang="es-CO"/>
            </a:defPPr>
            <a:lvl1pPr algn="ctr" defTabSz="3086100">
              <a:spcBef>
                <a:spcPct val="0"/>
              </a:spcBef>
              <a:buNone/>
              <a:defRPr sz="11500" b="1">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a typeface="+mj-ea"/>
                <a:cs typeface="Adobe Devanagari" panose="02040503050201020203"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s-ES" dirty="0"/>
              <a:t>SISTEMA DIGITAL</a:t>
            </a:r>
          </a:p>
          <a:p>
            <a:r>
              <a:rPr lang="es-ES" dirty="0"/>
              <a:t>NICC</a:t>
            </a:r>
          </a:p>
        </p:txBody>
      </p:sp>
      <p:sp>
        <p:nvSpPr>
          <p:cNvPr id="53" name="Subtitle 2">
            <a:hlinkClick r:id="rId2"/>
          </p:cNvPr>
          <p:cNvSpPr txBox="1">
            <a:spLocks/>
          </p:cNvSpPr>
          <p:nvPr/>
        </p:nvSpPr>
        <p:spPr>
          <a:xfrm>
            <a:off x="9840690" y="7716032"/>
            <a:ext cx="20018224" cy="1210303"/>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tabLst>
                <a:tab pos="442913" algn="l"/>
              </a:tabLst>
            </a:pPr>
            <a:r>
              <a:rPr lang="es-ES" sz="5400" dirty="0">
                <a:ln w="0"/>
                <a:solidFill>
                  <a:schemeClr val="accent1"/>
                </a:solidFill>
                <a:effectLst>
                  <a:outerShdw blurRad="38100" dist="25400" dir="5400000" algn="ctr" rotWithShape="0">
                    <a:srgbClr val="6E747A">
                      <a:alpha val="43000"/>
                    </a:srgbClr>
                  </a:outerShdw>
                </a:effectLst>
                <a:latin typeface="Calibri" panose="020F0502020204030204" pitchFamily="34" charset="0"/>
                <a:cs typeface="Calibri" panose="020F0502020204030204" pitchFamily="34" charset="0"/>
                <a:hlinkClick r:id="rId3"/>
              </a:rPr>
              <a:t>WWW.ACA.SUSPROFESIONALES.COM</a:t>
            </a:r>
            <a:endParaRPr lang="es-ES" sz="5400" dirty="0">
              <a:ln w="0"/>
              <a:solidFill>
                <a:schemeClr val="accent1"/>
              </a:solidFill>
              <a:effectLst>
                <a:outerShdw blurRad="38100" dist="25400" dir="5400000" algn="ctr" rotWithShape="0">
                  <a:srgbClr val="6E747A">
                    <a:alpha val="43000"/>
                  </a:srgbClr>
                </a:outerShdw>
              </a:effectLst>
              <a:latin typeface="Calibri" panose="020F0502020204030204" pitchFamily="34" charset="0"/>
              <a:cs typeface="Calibri" panose="020F0502020204030204" pitchFamily="34"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27860" y="9361190"/>
            <a:ext cx="24076190" cy="11657142"/>
          </a:xfrm>
          <a:prstGeom prst="rect">
            <a:avLst/>
          </a:prstGeom>
        </p:spPr>
      </p:pic>
      <p:pic>
        <p:nvPicPr>
          <p:cNvPr id="16" name="Picture 4" descr="C:\Users\SIE\Desktop\crm.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7272958"/>
            <a:ext cx="12961665" cy="14311645"/>
          </a:xfrm>
          <a:prstGeom prst="rect">
            <a:avLst/>
          </a:prstGeom>
          <a:noFill/>
          <a:extLst>
            <a:ext uri="{909E8E84-426E-40DD-AFC4-6F175D3DCCD1}">
              <a14:hiddenFill xmlns:a14="http://schemas.microsoft.com/office/drawing/2010/main">
                <a:solidFill>
                  <a:srgbClr val="FFFFFF"/>
                </a:solidFill>
              </a14:hiddenFill>
            </a:ext>
          </a:extLst>
        </p:spPr>
      </p:pic>
      <p:sp>
        <p:nvSpPr>
          <p:cNvPr id="6" name="Hexagon 5">
            <a:extLst>
              <a:ext uri="{FF2B5EF4-FFF2-40B4-BE49-F238E27FC236}">
                <a16:creationId xmlns:a16="http://schemas.microsoft.com/office/drawing/2014/main" id="{EA055C3A-EF41-4C0C-8BD9-57A2A43CBF0F}"/>
              </a:ext>
            </a:extLst>
          </p:cNvPr>
          <p:cNvSpPr/>
          <p:nvPr/>
        </p:nvSpPr>
        <p:spPr>
          <a:xfrm rot="5400000">
            <a:off x="21714401" y="1439065"/>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Tree>
    <p:extLst>
      <p:ext uri="{BB962C8B-B14F-4D97-AF65-F5344CB8AC3E}">
        <p14:creationId xmlns:p14="http://schemas.microsoft.com/office/powerpoint/2010/main" val="3507248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44" name="14 Rectángulo redondeado"/>
          <p:cNvSpPr/>
          <p:nvPr/>
        </p:nvSpPr>
        <p:spPr>
          <a:xfrm>
            <a:off x="25234145" y="18547048"/>
            <a:ext cx="6737632" cy="2767470"/>
          </a:xfrm>
          <a:prstGeom prst="roundRect">
            <a:avLst/>
          </a:prstGeom>
          <a:ln>
            <a:solidFill>
              <a:schemeClr val="bg1"/>
            </a:solidFill>
          </a:ln>
          <a:scene3d>
            <a:camera prst="orthographicFront"/>
            <a:lightRig rig="threePt" dir="t"/>
          </a:scene3d>
          <a:sp3d>
            <a:bevelT w="165100" prst="coolSlant"/>
          </a:sp3d>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4000" dirty="0">
              <a:solidFill>
                <a:schemeClr val="tx1"/>
              </a:solidFill>
            </a:endParaRPr>
          </a:p>
        </p:txBody>
      </p:sp>
      <p:sp>
        <p:nvSpPr>
          <p:cNvPr id="45" name="15 Rectángulo redondeado"/>
          <p:cNvSpPr/>
          <p:nvPr/>
        </p:nvSpPr>
        <p:spPr>
          <a:xfrm>
            <a:off x="25539089" y="20074240"/>
            <a:ext cx="1012208" cy="391122"/>
          </a:xfrm>
          <a:prstGeom prst="roundRect">
            <a:avLst>
              <a:gd name="adj" fmla="val 50000"/>
            </a:avLst>
          </a:prstGeom>
          <a:gradFill>
            <a:gsLst>
              <a:gs pos="0">
                <a:srgbClr val="FD7979"/>
              </a:gs>
              <a:gs pos="100000">
                <a:srgbClr val="6E1010"/>
              </a:gs>
            </a:gsLst>
          </a:gradFill>
          <a:ln>
            <a:noFill/>
          </a:ln>
          <a:effectLst>
            <a:outerShdw blurRad="50800" dist="38100" dir="5400000" algn="t"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tx1"/>
              </a:solidFill>
            </a:endParaRPr>
          </a:p>
        </p:txBody>
      </p:sp>
      <p:sp>
        <p:nvSpPr>
          <p:cNvPr id="46" name="16 Rectángulo redondeado"/>
          <p:cNvSpPr/>
          <p:nvPr/>
        </p:nvSpPr>
        <p:spPr>
          <a:xfrm>
            <a:off x="25539089" y="20666446"/>
            <a:ext cx="1012208" cy="401695"/>
          </a:xfrm>
          <a:prstGeom prst="roundRect">
            <a:avLst>
              <a:gd name="adj" fmla="val 50000"/>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4000" b="1" dirty="0">
              <a:solidFill>
                <a:schemeClr val="tx1"/>
              </a:solidFill>
            </a:endParaRPr>
          </a:p>
        </p:txBody>
      </p:sp>
      <p:sp>
        <p:nvSpPr>
          <p:cNvPr id="47" name="17 Rectángulo redondeado"/>
          <p:cNvSpPr/>
          <p:nvPr/>
        </p:nvSpPr>
        <p:spPr>
          <a:xfrm>
            <a:off x="25539089" y="18749414"/>
            <a:ext cx="1012208" cy="391122"/>
          </a:xfrm>
          <a:prstGeom prst="roundRect">
            <a:avLst>
              <a:gd name="adj"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000" b="1" dirty="0">
              <a:ln w="0"/>
              <a:solidFill>
                <a:schemeClr val="tx1"/>
              </a:solidFill>
              <a:effectLst>
                <a:outerShdw blurRad="38100" dist="19050" dir="2700000" algn="tl" rotWithShape="0">
                  <a:schemeClr val="dk1">
                    <a:alpha val="40000"/>
                  </a:schemeClr>
                </a:outerShdw>
              </a:effectLst>
            </a:endParaRPr>
          </a:p>
        </p:txBody>
      </p:sp>
      <p:sp>
        <p:nvSpPr>
          <p:cNvPr id="48" name="18 CuadroTexto"/>
          <p:cNvSpPr txBox="1"/>
          <p:nvPr/>
        </p:nvSpPr>
        <p:spPr>
          <a:xfrm>
            <a:off x="26641275" y="18802777"/>
            <a:ext cx="2926955" cy="400110"/>
          </a:xfrm>
          <a:prstGeom prst="rect">
            <a:avLst/>
          </a:prstGeom>
          <a:noFill/>
        </p:spPr>
        <p:txBody>
          <a:bodyPr wrap="none" rtlCol="0">
            <a:spAutoFit/>
          </a:bodyPr>
          <a:lstStyle/>
          <a:p>
            <a:r>
              <a:rPr lang="en-US" sz="2000" b="1" dirty="0">
                <a:solidFill>
                  <a:schemeClr val="bg1"/>
                </a:solidFill>
              </a:rPr>
              <a:t>PROCESOS ESTRATEGICOS</a:t>
            </a:r>
          </a:p>
        </p:txBody>
      </p:sp>
      <p:sp>
        <p:nvSpPr>
          <p:cNvPr id="49" name="19 CuadroTexto"/>
          <p:cNvSpPr txBox="1"/>
          <p:nvPr/>
        </p:nvSpPr>
        <p:spPr>
          <a:xfrm>
            <a:off x="26641275" y="19434646"/>
            <a:ext cx="2703497" cy="400110"/>
          </a:xfrm>
          <a:prstGeom prst="rect">
            <a:avLst/>
          </a:prstGeom>
          <a:noFill/>
        </p:spPr>
        <p:txBody>
          <a:bodyPr wrap="none" rtlCol="0">
            <a:spAutoFit/>
          </a:bodyPr>
          <a:lstStyle/>
          <a:p>
            <a:r>
              <a:rPr lang="en-US" sz="2000" b="1" dirty="0">
                <a:solidFill>
                  <a:schemeClr val="bg1"/>
                </a:solidFill>
              </a:rPr>
              <a:t>PROCESOS MISIONALES</a:t>
            </a:r>
          </a:p>
        </p:txBody>
      </p:sp>
      <p:sp>
        <p:nvSpPr>
          <p:cNvPr id="51" name="20 CuadroTexto"/>
          <p:cNvSpPr txBox="1"/>
          <p:nvPr/>
        </p:nvSpPr>
        <p:spPr>
          <a:xfrm>
            <a:off x="26641275" y="20066515"/>
            <a:ext cx="2524730" cy="400110"/>
          </a:xfrm>
          <a:prstGeom prst="rect">
            <a:avLst/>
          </a:prstGeom>
          <a:noFill/>
        </p:spPr>
        <p:txBody>
          <a:bodyPr wrap="none" rtlCol="0">
            <a:spAutoFit/>
          </a:bodyPr>
          <a:lstStyle/>
          <a:p>
            <a:r>
              <a:rPr lang="en-US" sz="2000" b="1" dirty="0">
                <a:solidFill>
                  <a:schemeClr val="bg1"/>
                </a:solidFill>
              </a:rPr>
              <a:t>PROCESOS  DE APOYO</a:t>
            </a:r>
          </a:p>
        </p:txBody>
      </p:sp>
      <p:sp>
        <p:nvSpPr>
          <p:cNvPr id="52" name="21 CuadroTexto"/>
          <p:cNvSpPr txBox="1"/>
          <p:nvPr/>
        </p:nvSpPr>
        <p:spPr>
          <a:xfrm>
            <a:off x="26641275" y="20698384"/>
            <a:ext cx="5147371" cy="400110"/>
          </a:xfrm>
          <a:prstGeom prst="rect">
            <a:avLst/>
          </a:prstGeom>
          <a:noFill/>
        </p:spPr>
        <p:txBody>
          <a:bodyPr wrap="none" rtlCol="0">
            <a:spAutoFit/>
          </a:bodyPr>
          <a:lstStyle/>
          <a:p>
            <a:r>
              <a:rPr lang="en-US" sz="2000" b="1" dirty="0">
                <a:solidFill>
                  <a:schemeClr val="bg1"/>
                </a:solidFill>
              </a:rPr>
              <a:t>PROCESOS  DE MEDICION, ANALISIS Y MEJORA</a:t>
            </a:r>
          </a:p>
        </p:txBody>
      </p:sp>
      <p:sp>
        <p:nvSpPr>
          <p:cNvPr id="53" name="49 Rectángulo redondeado"/>
          <p:cNvSpPr/>
          <p:nvPr/>
        </p:nvSpPr>
        <p:spPr>
          <a:xfrm>
            <a:off x="25539089" y="19411827"/>
            <a:ext cx="1012208" cy="391122"/>
          </a:xfrm>
          <a:prstGeom prst="roundRect">
            <a:avLst>
              <a:gd name="adj" fmla="val 50000"/>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sz="4000" b="1" dirty="0">
              <a:solidFill>
                <a:schemeClr val="tx1"/>
              </a:solidFill>
            </a:endParaRPr>
          </a:p>
        </p:txBody>
      </p:sp>
      <p:sp>
        <p:nvSpPr>
          <p:cNvPr id="54" name="2 Rectángulo redondeado"/>
          <p:cNvSpPr/>
          <p:nvPr/>
        </p:nvSpPr>
        <p:spPr>
          <a:xfrm>
            <a:off x="19504404" y="5293402"/>
            <a:ext cx="4146117" cy="1758115"/>
          </a:xfrm>
          <a:prstGeom prst="roundRect">
            <a:avLst>
              <a:gd name="adj" fmla="val 3238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CO" sz="4000" b="1" dirty="0">
                <a:ln w="0"/>
                <a:solidFill>
                  <a:schemeClr val="tx1"/>
                </a:solidFill>
                <a:effectLst>
                  <a:outerShdw blurRad="38100" dist="19050" dir="2700000" algn="tl" rotWithShape="0">
                    <a:schemeClr val="dk1">
                      <a:alpha val="40000"/>
                    </a:schemeClr>
                  </a:outerShdw>
                </a:effectLst>
              </a:rPr>
              <a:t>GESTIÓN</a:t>
            </a:r>
          </a:p>
          <a:p>
            <a:pPr algn="ctr"/>
            <a:r>
              <a:rPr lang="es-CO" sz="4000" b="1" dirty="0">
                <a:ln w="0"/>
                <a:solidFill>
                  <a:schemeClr val="tx1"/>
                </a:solidFill>
                <a:effectLst>
                  <a:outerShdw blurRad="38100" dist="19050" dir="2700000" algn="tl" rotWithShape="0">
                    <a:schemeClr val="dk1">
                      <a:alpha val="40000"/>
                    </a:schemeClr>
                  </a:outerShdw>
                </a:effectLst>
              </a:rPr>
              <a:t>GERENCIAL</a:t>
            </a:r>
            <a:endParaRPr lang="en-US" sz="4000" b="1" dirty="0">
              <a:ln w="0"/>
              <a:solidFill>
                <a:schemeClr val="tx1"/>
              </a:solidFill>
              <a:effectLst>
                <a:outerShdw blurRad="38100" dist="19050" dir="2700000" algn="tl" rotWithShape="0">
                  <a:schemeClr val="dk1">
                    <a:alpha val="40000"/>
                  </a:schemeClr>
                </a:outerShdw>
              </a:effectLst>
            </a:endParaRPr>
          </a:p>
        </p:txBody>
      </p:sp>
      <p:cxnSp>
        <p:nvCxnSpPr>
          <p:cNvPr id="55" name="108 Forma"/>
          <p:cNvCxnSpPr>
            <a:endCxn id="54" idx="1"/>
          </p:cNvCxnSpPr>
          <p:nvPr/>
        </p:nvCxnSpPr>
        <p:spPr>
          <a:xfrm flipV="1">
            <a:off x="17734837" y="6172460"/>
            <a:ext cx="1769567" cy="2258"/>
          </a:xfrm>
          <a:prstGeom prst="bentConnector3">
            <a:avLst>
              <a:gd name="adj1" fmla="val 50000"/>
            </a:avLst>
          </a:prstGeom>
          <a:ln w="76200">
            <a:solidFill>
              <a:schemeClr val="accent2">
                <a:lumMod val="75000"/>
              </a:schemeClr>
            </a:solidFill>
            <a:headEnd type="oval" w="med" len="med"/>
            <a:tailEnd type="triangle" w="med" len="med"/>
          </a:ln>
          <a:effectLst>
            <a:glow>
              <a:schemeClr val="accent1">
                <a:alpha val="40000"/>
              </a:schemeClr>
            </a:glow>
            <a:outerShdw blurRad="50800" dist="25400" dir="5400000" rotWithShape="0">
              <a:srgbClr val="000000">
                <a:alpha val="38000"/>
              </a:srgbClr>
            </a:outerShdw>
            <a:softEdge rad="0"/>
          </a:effectLst>
        </p:spPr>
        <p:style>
          <a:lnRef idx="3">
            <a:schemeClr val="accent4"/>
          </a:lnRef>
          <a:fillRef idx="0">
            <a:schemeClr val="accent4"/>
          </a:fillRef>
          <a:effectRef idx="2">
            <a:schemeClr val="accent4"/>
          </a:effectRef>
          <a:fontRef idx="minor">
            <a:schemeClr val="tx1"/>
          </a:fontRef>
        </p:style>
      </p:cxnSp>
      <p:sp>
        <p:nvSpPr>
          <p:cNvPr id="57" name="11 Rectángulo redondeado"/>
          <p:cNvSpPr/>
          <p:nvPr/>
        </p:nvSpPr>
        <p:spPr>
          <a:xfrm>
            <a:off x="5612540" y="8373534"/>
            <a:ext cx="4463755" cy="1762690"/>
          </a:xfrm>
          <a:prstGeom prst="roundRect">
            <a:avLst>
              <a:gd name="adj" fmla="val 33334"/>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s-CO" sz="4000" b="1" dirty="0">
              <a:solidFill>
                <a:sysClr val="windowText" lastClr="000000"/>
              </a:solidFill>
            </a:endParaRPr>
          </a:p>
          <a:p>
            <a:pPr algn="ctr"/>
            <a:r>
              <a:rPr lang="es-CO" sz="4000" b="1" dirty="0">
                <a:ln w="0"/>
                <a:solidFill>
                  <a:schemeClr val="tx1"/>
                </a:solidFill>
                <a:effectLst>
                  <a:outerShdw blurRad="38100" dist="19050" dir="2700000" algn="tl" rotWithShape="0">
                    <a:schemeClr val="dk1">
                      <a:alpha val="40000"/>
                    </a:schemeClr>
                  </a:outerShdw>
                </a:effectLst>
              </a:rPr>
              <a:t>GESTIÓN DE CALIDAD NICC</a:t>
            </a:r>
          </a:p>
          <a:p>
            <a:pPr algn="ctr"/>
            <a:endParaRPr lang="en-US" sz="4000" dirty="0">
              <a:solidFill>
                <a:sysClr val="windowText" lastClr="000000"/>
              </a:solidFill>
            </a:endParaRPr>
          </a:p>
        </p:txBody>
      </p:sp>
      <p:sp>
        <p:nvSpPr>
          <p:cNvPr id="58" name="22 Rectángulo redondeado"/>
          <p:cNvSpPr/>
          <p:nvPr/>
        </p:nvSpPr>
        <p:spPr>
          <a:xfrm>
            <a:off x="2067024" y="8452898"/>
            <a:ext cx="1771364" cy="9285758"/>
          </a:xfrm>
          <a:prstGeom prst="roundRect">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sz="16600" dirty="0"/>
          </a:p>
        </p:txBody>
      </p:sp>
      <p:sp>
        <p:nvSpPr>
          <p:cNvPr id="59" name="23 Rectángulo redondeado"/>
          <p:cNvSpPr/>
          <p:nvPr/>
        </p:nvSpPr>
        <p:spPr>
          <a:xfrm>
            <a:off x="28995600" y="8063051"/>
            <a:ext cx="1771364" cy="9841517"/>
          </a:xfrm>
          <a:prstGeom prst="roundRect">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sz="16600" dirty="0"/>
          </a:p>
        </p:txBody>
      </p:sp>
      <p:sp>
        <p:nvSpPr>
          <p:cNvPr id="60" name="24 CuadroTexto"/>
          <p:cNvSpPr txBox="1"/>
          <p:nvPr/>
        </p:nvSpPr>
        <p:spPr>
          <a:xfrm rot="16200000">
            <a:off x="-872712" y="12658666"/>
            <a:ext cx="7714291" cy="923330"/>
          </a:xfrm>
          <a:prstGeom prst="rect">
            <a:avLst/>
          </a:prstGeom>
          <a:noFill/>
        </p:spPr>
        <p:txBody>
          <a:bodyPr wrap="none" rtlCol="0">
            <a:spAutoFit/>
          </a:bodyPr>
          <a:lstStyle/>
          <a:p>
            <a:r>
              <a:rPr lang="es-CO" sz="5400" dirty="0">
                <a:ln w="18415" cmpd="sng">
                  <a:solidFill>
                    <a:srgbClr val="FFFFFF"/>
                  </a:solidFill>
                  <a:prstDash val="solid"/>
                </a:ln>
                <a:solidFill>
                  <a:srgbClr val="FFFFFF"/>
                </a:solidFill>
                <a:effectLst>
                  <a:outerShdw blurRad="63500" dir="3600000" algn="tl" rotWithShape="0">
                    <a:srgbClr val="000000">
                      <a:alpha val="70000"/>
                    </a:srgbClr>
                  </a:outerShdw>
                </a:effectLst>
              </a:rPr>
              <a:t>NECESIDADES DEL CLIENTE</a:t>
            </a:r>
            <a:endPar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1" name="25 CuadroTexto"/>
          <p:cNvSpPr txBox="1"/>
          <p:nvPr/>
        </p:nvSpPr>
        <p:spPr>
          <a:xfrm rot="5400000">
            <a:off x="25996172" y="12606037"/>
            <a:ext cx="7833683" cy="923330"/>
          </a:xfrm>
          <a:prstGeom prst="rect">
            <a:avLst/>
          </a:prstGeom>
          <a:noFill/>
        </p:spPr>
        <p:txBody>
          <a:bodyPr wrap="none" rtlCol="0">
            <a:spAutoFit/>
          </a:bodyPr>
          <a:lstStyle/>
          <a:p>
            <a:r>
              <a:rPr lang="es-CO" sz="5400" dirty="0">
                <a:ln w="18415" cmpd="sng">
                  <a:solidFill>
                    <a:srgbClr val="FFFFFF"/>
                  </a:solidFill>
                  <a:prstDash val="solid"/>
                </a:ln>
                <a:solidFill>
                  <a:srgbClr val="FFFFFF"/>
                </a:solidFill>
                <a:effectLst>
                  <a:outerShdw blurRad="63500" dir="3600000" algn="tl" rotWithShape="0">
                    <a:srgbClr val="000000">
                      <a:alpha val="70000"/>
                    </a:srgbClr>
                  </a:outerShdw>
                </a:effectLst>
              </a:rPr>
              <a:t>SATISFACCION DEL CLIENTE</a:t>
            </a:r>
            <a:endPar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2" name="26 Rectángulo redondeado"/>
          <p:cNvSpPr/>
          <p:nvPr/>
        </p:nvSpPr>
        <p:spPr>
          <a:xfrm>
            <a:off x="20792549" y="15559051"/>
            <a:ext cx="5253319" cy="2695179"/>
          </a:xfrm>
          <a:prstGeom prst="roundRect">
            <a:avLst>
              <a:gd name="adj" fmla="val 22018"/>
            </a:avLst>
          </a:prstGeom>
          <a:gradFill>
            <a:gsLst>
              <a:gs pos="0">
                <a:srgbClr val="FD7979"/>
              </a:gs>
              <a:gs pos="100000">
                <a:srgbClr val="6E1010"/>
              </a:gs>
            </a:gsLst>
          </a:gradFill>
          <a:ln>
            <a:noFill/>
          </a:ln>
          <a:effectLst>
            <a:outerShdw blurRad="50800" dist="38100" dir="5400000" algn="t"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CO" sz="4000" b="1" dirty="0">
                <a:solidFill>
                  <a:schemeClr val="bg1"/>
                </a:solidFill>
              </a:rPr>
              <a:t>GESTIÓN DE ADMINISTRATIVA Y FINANCIERA</a:t>
            </a:r>
          </a:p>
        </p:txBody>
      </p:sp>
      <p:cxnSp>
        <p:nvCxnSpPr>
          <p:cNvPr id="63" name="17 Forma"/>
          <p:cNvCxnSpPr>
            <a:stCxn id="68" idx="1"/>
          </p:cNvCxnSpPr>
          <p:nvPr/>
        </p:nvCxnSpPr>
        <p:spPr>
          <a:xfrm rot="10800000">
            <a:off x="7530308" y="10136225"/>
            <a:ext cx="1118143" cy="2888598"/>
          </a:xfrm>
          <a:prstGeom prst="bentConnector2">
            <a:avLst/>
          </a:prstGeom>
          <a:ln w="76200">
            <a:headEnd type="oval"/>
            <a:tailEnd type="triangle"/>
          </a:ln>
        </p:spPr>
        <p:style>
          <a:lnRef idx="1">
            <a:schemeClr val="accent4"/>
          </a:lnRef>
          <a:fillRef idx="0">
            <a:schemeClr val="accent4"/>
          </a:fillRef>
          <a:effectRef idx="0">
            <a:schemeClr val="accent4"/>
          </a:effectRef>
          <a:fontRef idx="minor">
            <a:schemeClr val="tx1"/>
          </a:fontRef>
        </p:style>
      </p:cxnSp>
      <p:cxnSp>
        <p:nvCxnSpPr>
          <p:cNvPr id="64" name="108 Forma"/>
          <p:cNvCxnSpPr>
            <a:stCxn id="71" idx="3"/>
            <a:endCxn id="62" idx="1"/>
          </p:cNvCxnSpPr>
          <p:nvPr/>
        </p:nvCxnSpPr>
        <p:spPr>
          <a:xfrm flipV="1">
            <a:off x="18362265" y="16906641"/>
            <a:ext cx="2430284" cy="2811616"/>
          </a:xfrm>
          <a:prstGeom prst="bentConnector3">
            <a:avLst>
              <a:gd name="adj1" fmla="val 50000"/>
            </a:avLst>
          </a:prstGeom>
          <a:ln w="76200">
            <a:solidFill>
              <a:srgbClr val="FF0000"/>
            </a:solidFill>
            <a:headEnd type="oval"/>
            <a:tailEnd type="triangle"/>
          </a:ln>
          <a:effectLst>
            <a:outerShdw blurRad="50800" dist="25400" dir="5400000" rotWithShape="0">
              <a:srgbClr val="FA100A">
                <a:alpha val="38000"/>
              </a:srgbClr>
            </a:outerShdw>
          </a:effectLst>
        </p:spPr>
        <p:style>
          <a:lnRef idx="3">
            <a:schemeClr val="accent2"/>
          </a:lnRef>
          <a:fillRef idx="0">
            <a:schemeClr val="accent2"/>
          </a:fillRef>
          <a:effectRef idx="2">
            <a:schemeClr val="accent2"/>
          </a:effectRef>
          <a:fontRef idx="minor">
            <a:schemeClr val="tx1"/>
          </a:fontRef>
        </p:style>
      </p:cxnSp>
      <p:cxnSp>
        <p:nvCxnSpPr>
          <p:cNvPr id="65" name="108 Forma"/>
          <p:cNvCxnSpPr>
            <a:cxnSpLocks/>
            <a:endCxn id="67" idx="2"/>
          </p:cNvCxnSpPr>
          <p:nvPr/>
        </p:nvCxnSpPr>
        <p:spPr>
          <a:xfrm flipV="1">
            <a:off x="19679089" y="11848541"/>
            <a:ext cx="4426907" cy="793846"/>
          </a:xfrm>
          <a:prstGeom prst="bentConnector2">
            <a:avLst/>
          </a:prstGeom>
          <a:ln w="76200">
            <a:headEnd type="oval"/>
            <a:tailEnd type="triangle"/>
          </a:ln>
        </p:spPr>
        <p:style>
          <a:lnRef idx="3">
            <a:schemeClr val="accent5"/>
          </a:lnRef>
          <a:fillRef idx="0">
            <a:schemeClr val="accent5"/>
          </a:fillRef>
          <a:effectRef idx="2">
            <a:schemeClr val="accent5"/>
          </a:effectRef>
          <a:fontRef idx="minor">
            <a:schemeClr val="tx1"/>
          </a:fontRef>
        </p:style>
      </p:cxnSp>
      <p:sp>
        <p:nvSpPr>
          <p:cNvPr id="67" name="88 Rectángulo redondeado"/>
          <p:cNvSpPr/>
          <p:nvPr/>
        </p:nvSpPr>
        <p:spPr>
          <a:xfrm>
            <a:off x="21479336" y="10184205"/>
            <a:ext cx="5253319" cy="1664336"/>
          </a:xfrm>
          <a:prstGeom prst="roundRect">
            <a:avLst>
              <a:gd name="adj" fmla="val 30452"/>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s-CO" sz="4000" b="1" dirty="0">
                <a:solidFill>
                  <a:sysClr val="windowText" lastClr="000000"/>
                </a:solidFill>
              </a:rPr>
              <a:t>GESTIÓN DE OPERACIONES</a:t>
            </a:r>
          </a:p>
        </p:txBody>
      </p:sp>
      <p:pic>
        <p:nvPicPr>
          <p:cNvPr id="68" name="Picture 6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48450" y="11523407"/>
            <a:ext cx="2284276" cy="3002831"/>
          </a:xfrm>
          <a:prstGeom prst="rect">
            <a:avLst/>
          </a:prstGeom>
        </p:spPr>
      </p:pic>
      <p:pic>
        <p:nvPicPr>
          <p:cNvPr id="69" name="Picture 68"/>
          <p:cNvPicPr>
            <a:picLocks noChangeAspect="1"/>
          </p:cNvPicPr>
          <p:nvPr/>
        </p:nvPicPr>
        <p:blipFill rotWithShape="1">
          <a:blip r:embed="rId3" cstate="print">
            <a:extLst>
              <a:ext uri="{28A0092B-C50C-407E-A947-70E740481C1C}">
                <a14:useLocalDpi xmlns:a14="http://schemas.microsoft.com/office/drawing/2010/main" val="0"/>
              </a:ext>
            </a:extLst>
          </a:blip>
          <a:srcRect r="15629" b="14827"/>
          <a:stretch/>
        </p:blipFill>
        <p:spPr>
          <a:xfrm rot="2205244" flipH="1">
            <a:off x="16238121" y="3921997"/>
            <a:ext cx="1790144" cy="3160492"/>
          </a:xfrm>
          <a:prstGeom prst="rect">
            <a:avLst/>
          </a:prstGeom>
        </p:spPr>
      </p:pic>
      <p:pic>
        <p:nvPicPr>
          <p:cNvPr id="71" name="Picture 7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05565" y="18121995"/>
            <a:ext cx="3756700" cy="3192523"/>
          </a:xfrm>
          <a:prstGeom prst="rect">
            <a:avLst/>
          </a:prstGeom>
        </p:spPr>
      </p:pic>
      <p:sp>
        <p:nvSpPr>
          <p:cNvPr id="74" name="26 Rectángulo redondeado"/>
          <p:cNvSpPr/>
          <p:nvPr/>
        </p:nvSpPr>
        <p:spPr>
          <a:xfrm>
            <a:off x="6445002" y="15492400"/>
            <a:ext cx="4799328" cy="2828480"/>
          </a:xfrm>
          <a:prstGeom prst="roundRect">
            <a:avLst>
              <a:gd name="adj" fmla="val 22379"/>
            </a:avLst>
          </a:prstGeom>
          <a:gradFill>
            <a:gsLst>
              <a:gs pos="0">
                <a:srgbClr val="FD7979"/>
              </a:gs>
              <a:gs pos="100000">
                <a:srgbClr val="6E1010"/>
              </a:gs>
            </a:gsLst>
          </a:gradFill>
          <a:ln>
            <a:noFill/>
          </a:ln>
          <a:effectLst>
            <a:outerShdw blurRad="50800" dist="38100" dir="5400000" algn="t"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CO" sz="4000" b="1" dirty="0">
                <a:solidFill>
                  <a:schemeClr val="bg1"/>
                </a:solidFill>
              </a:rPr>
              <a:t>GESTIÓN DE RECURSOS HUMANOS</a:t>
            </a:r>
          </a:p>
        </p:txBody>
      </p:sp>
      <p:cxnSp>
        <p:nvCxnSpPr>
          <p:cNvPr id="75" name="108 Forma"/>
          <p:cNvCxnSpPr>
            <a:stCxn id="71" idx="1"/>
            <a:endCxn id="74" idx="3"/>
          </p:cNvCxnSpPr>
          <p:nvPr/>
        </p:nvCxnSpPr>
        <p:spPr>
          <a:xfrm rot="10800000">
            <a:off x="11244331" y="16906641"/>
            <a:ext cx="3361235" cy="2811617"/>
          </a:xfrm>
          <a:prstGeom prst="bentConnector3">
            <a:avLst>
              <a:gd name="adj1" fmla="val 50000"/>
            </a:avLst>
          </a:prstGeom>
          <a:ln w="76200">
            <a:solidFill>
              <a:srgbClr val="FF0000"/>
            </a:solidFill>
            <a:headEnd type="oval"/>
            <a:tailEnd type="triangle"/>
          </a:ln>
          <a:effectLst>
            <a:outerShdw blurRad="50800" dist="25400" dir="5400000" rotWithShape="0">
              <a:srgbClr val="FA100A">
                <a:alpha val="38000"/>
              </a:srgbClr>
            </a:outerShdw>
          </a:effectLst>
        </p:spPr>
        <p:style>
          <a:lnRef idx="3">
            <a:schemeClr val="accent2"/>
          </a:lnRef>
          <a:fillRef idx="0">
            <a:schemeClr val="accent2"/>
          </a:fillRef>
          <a:effectRef idx="2">
            <a:schemeClr val="accent2"/>
          </a:effectRef>
          <a:fontRef idx="minor">
            <a:schemeClr val="tx1"/>
          </a:fontRef>
        </p:style>
      </p:cxnSp>
      <p:pic>
        <p:nvPicPr>
          <p:cNvPr id="95" name="Picture 94"/>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032673" y="11583829"/>
            <a:ext cx="1839012" cy="2903896"/>
          </a:xfrm>
          <a:prstGeom prst="rect">
            <a:avLst/>
          </a:prstGeom>
        </p:spPr>
      </p:pic>
      <p:pic>
        <p:nvPicPr>
          <p:cNvPr id="96" name="Picture 95"/>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7022850" y="11677979"/>
            <a:ext cx="1839012" cy="2903896"/>
          </a:xfrm>
          <a:prstGeom prst="rect">
            <a:avLst/>
          </a:prstGeom>
        </p:spPr>
      </p:pic>
      <p:pic>
        <p:nvPicPr>
          <p:cNvPr id="99" name="Picture 98"/>
          <p:cNvPicPr>
            <a:picLocks noChangeAspect="1"/>
          </p:cNvPicPr>
          <p:nvPr/>
        </p:nvPicPr>
        <p:blipFill>
          <a:blip r:embed="rId6" cstate="print">
            <a:duotone>
              <a:prstClr val="black"/>
              <a:schemeClr val="accent1">
                <a:tint val="45000"/>
                <a:satMod val="400000"/>
              </a:schemeClr>
            </a:duotone>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tretch>
            <a:fillRect/>
          </a:stretch>
        </p:blipFill>
        <p:spPr>
          <a:xfrm rot="2920347">
            <a:off x="18519549" y="8649241"/>
            <a:ext cx="1777007" cy="794404"/>
          </a:xfrm>
          <a:prstGeom prst="rect">
            <a:avLst/>
          </a:prstGeom>
        </p:spPr>
      </p:pic>
      <p:pic>
        <p:nvPicPr>
          <p:cNvPr id="100" name="Picture 99"/>
          <p:cNvPicPr>
            <a:picLocks noChangeAspect="1"/>
          </p:cNvPicPr>
          <p:nvPr/>
        </p:nvPicPr>
        <p:blipFill>
          <a:blip r:embed="rId6" cstate="print">
            <a:duotone>
              <a:prstClr val="black"/>
              <a:schemeClr val="accent2">
                <a:tint val="45000"/>
                <a:satMod val="400000"/>
              </a:schemeClr>
            </a:duotone>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tretch>
            <a:fillRect/>
          </a:stretch>
        </p:blipFill>
        <p:spPr>
          <a:xfrm rot="10494524">
            <a:off x="15529969" y="17278408"/>
            <a:ext cx="1777007" cy="794404"/>
          </a:xfrm>
          <a:prstGeom prst="rect">
            <a:avLst/>
          </a:prstGeom>
        </p:spPr>
      </p:pic>
      <p:pic>
        <p:nvPicPr>
          <p:cNvPr id="101" name="Picture 100"/>
          <p:cNvPicPr>
            <a:picLocks noChangeAspect="1"/>
          </p:cNvPicPr>
          <p:nvPr/>
        </p:nvPicPr>
        <p:blipFill>
          <a:blip r:embed="rId6" cstate="print">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tretch>
            <a:fillRect/>
          </a:stretch>
        </p:blipFill>
        <p:spPr>
          <a:xfrm rot="19716019">
            <a:off x="12342904" y="8467797"/>
            <a:ext cx="1777007" cy="794404"/>
          </a:xfrm>
          <a:prstGeom prst="rect">
            <a:avLst/>
          </a:prstGeom>
        </p:spPr>
      </p:pic>
      <p:sp>
        <p:nvSpPr>
          <p:cNvPr id="38" name="Title 1"/>
          <p:cNvSpPr txBox="1">
            <a:spLocks/>
          </p:cNvSpPr>
          <p:nvPr/>
        </p:nvSpPr>
        <p:spPr>
          <a:xfrm>
            <a:off x="16778089" y="1746503"/>
            <a:ext cx="14921011" cy="1496106"/>
          </a:xfrm>
          <a:prstGeom prst="rect">
            <a:avLst/>
          </a:prstGeom>
        </p:spPr>
        <p:txBody>
          <a:bodyPr/>
          <a:lstStyle>
            <a:defPPr>
              <a:defRPr lang="es-CO"/>
            </a:defPPr>
            <a:lvl1pPr algn="ctr" defTabSz="3086100">
              <a:spcBef>
                <a:spcPct val="0"/>
              </a:spcBef>
              <a:buNone/>
              <a:defRPr sz="11500" b="1">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a typeface="+mj-ea"/>
                <a:cs typeface="Adobe Devanagari" panose="02040503050201020203"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s-ES" sz="9600" dirty="0"/>
              <a:t>MAPA DE PROCESOS</a:t>
            </a:r>
          </a:p>
        </p:txBody>
      </p:sp>
      <p:sp>
        <p:nvSpPr>
          <p:cNvPr id="36" name="88 Rectángulo redondeado">
            <a:extLst>
              <a:ext uri="{FF2B5EF4-FFF2-40B4-BE49-F238E27FC236}">
                <a16:creationId xmlns:a16="http://schemas.microsoft.com/office/drawing/2014/main" id="{7AE49E93-B49B-431A-B87E-14166B4E62CC}"/>
              </a:ext>
            </a:extLst>
          </p:cNvPr>
          <p:cNvSpPr/>
          <p:nvPr/>
        </p:nvSpPr>
        <p:spPr>
          <a:xfrm>
            <a:off x="21461874" y="8303845"/>
            <a:ext cx="5253319" cy="1664336"/>
          </a:xfrm>
          <a:prstGeom prst="roundRect">
            <a:avLst>
              <a:gd name="adj" fmla="val 30452"/>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s-CO" sz="4000" b="1" dirty="0">
                <a:solidFill>
                  <a:sysClr val="windowText" lastClr="000000"/>
                </a:solidFill>
              </a:rPr>
              <a:t>GESTIÓN</a:t>
            </a:r>
          </a:p>
          <a:p>
            <a:pPr algn="ctr"/>
            <a:r>
              <a:rPr lang="es-CO" sz="4000" b="1" dirty="0">
                <a:solidFill>
                  <a:sysClr val="windowText" lastClr="000000"/>
                </a:solidFill>
              </a:rPr>
              <a:t>COMERCIAL</a:t>
            </a:r>
          </a:p>
        </p:txBody>
      </p:sp>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331382" y="9454525"/>
            <a:ext cx="6375724" cy="6375724"/>
          </a:xfrm>
          <a:prstGeom prst="rect">
            <a:avLst/>
          </a:prstGeom>
        </p:spPr>
      </p:pic>
      <p:sp>
        <p:nvSpPr>
          <p:cNvPr id="37" name="Hexagon 36">
            <a:extLst>
              <a:ext uri="{FF2B5EF4-FFF2-40B4-BE49-F238E27FC236}">
                <a16:creationId xmlns:a16="http://schemas.microsoft.com/office/drawing/2014/main" id="{EBDE1CB4-3489-4725-85EF-9A94272660B2}"/>
              </a:ext>
            </a:extLst>
          </p:cNvPr>
          <p:cNvSpPr/>
          <p:nvPr/>
        </p:nvSpPr>
        <p:spPr>
          <a:xfrm rot="5400000">
            <a:off x="16231347" y="2504335"/>
            <a:ext cx="1275731" cy="1287868"/>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Tree>
    <p:extLst>
      <p:ext uri="{BB962C8B-B14F-4D97-AF65-F5344CB8AC3E}">
        <p14:creationId xmlns:p14="http://schemas.microsoft.com/office/powerpoint/2010/main" val="171300663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1000"/>
                                        <p:tgtEl>
                                          <p:spTgt spid="60"/>
                                        </p:tgtEl>
                                      </p:cBhvr>
                                    </p:animEffect>
                                    <p:anim calcmode="lin" valueType="num">
                                      <p:cBhvr>
                                        <p:cTn id="13" dur="1000" fill="hold"/>
                                        <p:tgtEl>
                                          <p:spTgt spid="60"/>
                                        </p:tgtEl>
                                        <p:attrNameLst>
                                          <p:attrName>ppt_x</p:attrName>
                                        </p:attrNameLst>
                                      </p:cBhvr>
                                      <p:tavLst>
                                        <p:tav tm="0">
                                          <p:val>
                                            <p:strVal val="#ppt_x"/>
                                          </p:val>
                                        </p:tav>
                                        <p:tav tm="100000">
                                          <p:val>
                                            <p:strVal val="#ppt_x"/>
                                          </p:val>
                                        </p:tav>
                                      </p:tavLst>
                                    </p:anim>
                                    <p:anim calcmode="lin" valueType="num">
                                      <p:cBhvr>
                                        <p:cTn id="14" dur="1000" fill="hold"/>
                                        <p:tgtEl>
                                          <p:spTgt spid="6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5"/>
                                        </p:tgtEl>
                                        <p:attrNameLst>
                                          <p:attrName>style.visibility</p:attrName>
                                        </p:attrNameLst>
                                      </p:cBhvr>
                                      <p:to>
                                        <p:strVal val="visible"/>
                                      </p:to>
                                    </p:set>
                                    <p:animEffect transition="in" filter="fade">
                                      <p:cBhvr>
                                        <p:cTn id="17" dur="1000"/>
                                        <p:tgtEl>
                                          <p:spTgt spid="95"/>
                                        </p:tgtEl>
                                      </p:cBhvr>
                                    </p:animEffect>
                                    <p:anim calcmode="lin" valueType="num">
                                      <p:cBhvr>
                                        <p:cTn id="18" dur="1000" fill="hold"/>
                                        <p:tgtEl>
                                          <p:spTgt spid="95"/>
                                        </p:tgtEl>
                                        <p:attrNameLst>
                                          <p:attrName>ppt_x</p:attrName>
                                        </p:attrNameLst>
                                      </p:cBhvr>
                                      <p:tavLst>
                                        <p:tav tm="0">
                                          <p:val>
                                            <p:strVal val="#ppt_x"/>
                                          </p:val>
                                        </p:tav>
                                        <p:tav tm="100000">
                                          <p:val>
                                            <p:strVal val="#ppt_x"/>
                                          </p:val>
                                        </p:tav>
                                      </p:tavLst>
                                    </p:anim>
                                    <p:anim calcmode="lin" valueType="num">
                                      <p:cBhvr>
                                        <p:cTn id="19"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1000"/>
                                        <p:tgtEl>
                                          <p:spTgt spid="54"/>
                                        </p:tgtEl>
                                      </p:cBhvr>
                                    </p:animEffect>
                                    <p:anim calcmode="lin" valueType="num">
                                      <p:cBhvr>
                                        <p:cTn id="25" dur="1000" fill="hold"/>
                                        <p:tgtEl>
                                          <p:spTgt spid="54"/>
                                        </p:tgtEl>
                                        <p:attrNameLst>
                                          <p:attrName>ppt_x</p:attrName>
                                        </p:attrNameLst>
                                      </p:cBhvr>
                                      <p:tavLst>
                                        <p:tav tm="0">
                                          <p:val>
                                            <p:strVal val="#ppt_x"/>
                                          </p:val>
                                        </p:tav>
                                        <p:tav tm="100000">
                                          <p:val>
                                            <p:strVal val="#ppt_x"/>
                                          </p:val>
                                        </p:tav>
                                      </p:tavLst>
                                    </p:anim>
                                    <p:anim calcmode="lin" valueType="num">
                                      <p:cBhvr>
                                        <p:cTn id="26" dur="1000" fill="hold"/>
                                        <p:tgtEl>
                                          <p:spTgt spid="54"/>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fade">
                                      <p:cBhvr>
                                        <p:cTn id="29" dur="1000"/>
                                        <p:tgtEl>
                                          <p:spTgt spid="55"/>
                                        </p:tgtEl>
                                      </p:cBhvr>
                                    </p:animEffect>
                                    <p:anim calcmode="lin" valueType="num">
                                      <p:cBhvr>
                                        <p:cTn id="30" dur="1000" fill="hold"/>
                                        <p:tgtEl>
                                          <p:spTgt spid="55"/>
                                        </p:tgtEl>
                                        <p:attrNameLst>
                                          <p:attrName>ppt_x</p:attrName>
                                        </p:attrNameLst>
                                      </p:cBhvr>
                                      <p:tavLst>
                                        <p:tav tm="0">
                                          <p:val>
                                            <p:strVal val="#ppt_x"/>
                                          </p:val>
                                        </p:tav>
                                        <p:tav tm="100000">
                                          <p:val>
                                            <p:strVal val="#ppt_x"/>
                                          </p:val>
                                        </p:tav>
                                      </p:tavLst>
                                    </p:anim>
                                    <p:anim calcmode="lin" valueType="num">
                                      <p:cBhvr>
                                        <p:cTn id="31" dur="1000" fill="hold"/>
                                        <p:tgtEl>
                                          <p:spTgt spid="5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9"/>
                                        </p:tgtEl>
                                        <p:attrNameLst>
                                          <p:attrName>style.visibility</p:attrName>
                                        </p:attrNameLst>
                                      </p:cBhvr>
                                      <p:to>
                                        <p:strVal val="visible"/>
                                      </p:to>
                                    </p:set>
                                    <p:animEffect transition="in" filter="fade">
                                      <p:cBhvr>
                                        <p:cTn id="34" dur="1000"/>
                                        <p:tgtEl>
                                          <p:spTgt spid="69"/>
                                        </p:tgtEl>
                                      </p:cBhvr>
                                    </p:animEffect>
                                    <p:anim calcmode="lin" valueType="num">
                                      <p:cBhvr>
                                        <p:cTn id="35" dur="1000" fill="hold"/>
                                        <p:tgtEl>
                                          <p:spTgt spid="69"/>
                                        </p:tgtEl>
                                        <p:attrNameLst>
                                          <p:attrName>ppt_x</p:attrName>
                                        </p:attrNameLst>
                                      </p:cBhvr>
                                      <p:tavLst>
                                        <p:tav tm="0">
                                          <p:val>
                                            <p:strVal val="#ppt_x"/>
                                          </p:val>
                                        </p:tav>
                                        <p:tav tm="100000">
                                          <p:val>
                                            <p:strVal val="#ppt_x"/>
                                          </p:val>
                                        </p:tav>
                                      </p:tavLst>
                                    </p:anim>
                                    <p:anim calcmode="lin" valueType="num">
                                      <p:cBhvr>
                                        <p:cTn id="36"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fade">
                                      <p:cBhvr>
                                        <p:cTn id="41" dur="1000"/>
                                        <p:tgtEl>
                                          <p:spTgt spid="57"/>
                                        </p:tgtEl>
                                      </p:cBhvr>
                                    </p:animEffect>
                                    <p:anim calcmode="lin" valueType="num">
                                      <p:cBhvr>
                                        <p:cTn id="42" dur="1000" fill="hold"/>
                                        <p:tgtEl>
                                          <p:spTgt spid="57"/>
                                        </p:tgtEl>
                                        <p:attrNameLst>
                                          <p:attrName>ppt_x</p:attrName>
                                        </p:attrNameLst>
                                      </p:cBhvr>
                                      <p:tavLst>
                                        <p:tav tm="0">
                                          <p:val>
                                            <p:strVal val="#ppt_x"/>
                                          </p:val>
                                        </p:tav>
                                        <p:tav tm="100000">
                                          <p:val>
                                            <p:strVal val="#ppt_x"/>
                                          </p:val>
                                        </p:tav>
                                      </p:tavLst>
                                    </p:anim>
                                    <p:anim calcmode="lin" valueType="num">
                                      <p:cBhvr>
                                        <p:cTn id="43" dur="1000" fill="hold"/>
                                        <p:tgtEl>
                                          <p:spTgt spid="57"/>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fade">
                                      <p:cBhvr>
                                        <p:cTn id="46" dur="1000"/>
                                        <p:tgtEl>
                                          <p:spTgt spid="63"/>
                                        </p:tgtEl>
                                      </p:cBhvr>
                                    </p:animEffect>
                                    <p:anim calcmode="lin" valueType="num">
                                      <p:cBhvr>
                                        <p:cTn id="47" dur="1000" fill="hold"/>
                                        <p:tgtEl>
                                          <p:spTgt spid="63"/>
                                        </p:tgtEl>
                                        <p:attrNameLst>
                                          <p:attrName>ppt_x</p:attrName>
                                        </p:attrNameLst>
                                      </p:cBhvr>
                                      <p:tavLst>
                                        <p:tav tm="0">
                                          <p:val>
                                            <p:strVal val="#ppt_x"/>
                                          </p:val>
                                        </p:tav>
                                        <p:tav tm="100000">
                                          <p:val>
                                            <p:strVal val="#ppt_x"/>
                                          </p:val>
                                        </p:tav>
                                      </p:tavLst>
                                    </p:anim>
                                    <p:anim calcmode="lin" valueType="num">
                                      <p:cBhvr>
                                        <p:cTn id="48" dur="1000" fill="hold"/>
                                        <p:tgtEl>
                                          <p:spTgt spid="63"/>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fade">
                                      <p:cBhvr>
                                        <p:cTn id="51" dur="1000"/>
                                        <p:tgtEl>
                                          <p:spTgt spid="68"/>
                                        </p:tgtEl>
                                      </p:cBhvr>
                                    </p:animEffect>
                                    <p:anim calcmode="lin" valueType="num">
                                      <p:cBhvr>
                                        <p:cTn id="52" dur="1000" fill="hold"/>
                                        <p:tgtEl>
                                          <p:spTgt spid="68"/>
                                        </p:tgtEl>
                                        <p:attrNameLst>
                                          <p:attrName>ppt_x</p:attrName>
                                        </p:attrNameLst>
                                      </p:cBhvr>
                                      <p:tavLst>
                                        <p:tav tm="0">
                                          <p:val>
                                            <p:strVal val="#ppt_x"/>
                                          </p:val>
                                        </p:tav>
                                        <p:tav tm="100000">
                                          <p:val>
                                            <p:strVal val="#ppt_x"/>
                                          </p:val>
                                        </p:tav>
                                      </p:tavLst>
                                    </p:anim>
                                    <p:anim calcmode="lin" valueType="num">
                                      <p:cBhvr>
                                        <p:cTn id="53"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62"/>
                                        </p:tgtEl>
                                        <p:attrNameLst>
                                          <p:attrName>style.visibility</p:attrName>
                                        </p:attrNameLst>
                                      </p:cBhvr>
                                      <p:to>
                                        <p:strVal val="visible"/>
                                      </p:to>
                                    </p:set>
                                    <p:animEffect transition="in" filter="fade">
                                      <p:cBhvr>
                                        <p:cTn id="58" dur="1000"/>
                                        <p:tgtEl>
                                          <p:spTgt spid="62"/>
                                        </p:tgtEl>
                                      </p:cBhvr>
                                    </p:animEffect>
                                    <p:anim calcmode="lin" valueType="num">
                                      <p:cBhvr>
                                        <p:cTn id="59" dur="1000" fill="hold"/>
                                        <p:tgtEl>
                                          <p:spTgt spid="62"/>
                                        </p:tgtEl>
                                        <p:attrNameLst>
                                          <p:attrName>ppt_x</p:attrName>
                                        </p:attrNameLst>
                                      </p:cBhvr>
                                      <p:tavLst>
                                        <p:tav tm="0">
                                          <p:val>
                                            <p:strVal val="#ppt_x"/>
                                          </p:val>
                                        </p:tav>
                                        <p:tav tm="100000">
                                          <p:val>
                                            <p:strVal val="#ppt_x"/>
                                          </p:val>
                                        </p:tav>
                                      </p:tavLst>
                                    </p:anim>
                                    <p:anim calcmode="lin" valueType="num">
                                      <p:cBhvr>
                                        <p:cTn id="60" dur="1000" fill="hold"/>
                                        <p:tgtEl>
                                          <p:spTgt spid="62"/>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fade">
                                      <p:cBhvr>
                                        <p:cTn id="63" dur="1000"/>
                                        <p:tgtEl>
                                          <p:spTgt spid="64"/>
                                        </p:tgtEl>
                                      </p:cBhvr>
                                    </p:animEffect>
                                    <p:anim calcmode="lin" valueType="num">
                                      <p:cBhvr>
                                        <p:cTn id="64" dur="1000" fill="hold"/>
                                        <p:tgtEl>
                                          <p:spTgt spid="64"/>
                                        </p:tgtEl>
                                        <p:attrNameLst>
                                          <p:attrName>ppt_x</p:attrName>
                                        </p:attrNameLst>
                                      </p:cBhvr>
                                      <p:tavLst>
                                        <p:tav tm="0">
                                          <p:val>
                                            <p:strVal val="#ppt_x"/>
                                          </p:val>
                                        </p:tav>
                                        <p:tav tm="100000">
                                          <p:val>
                                            <p:strVal val="#ppt_x"/>
                                          </p:val>
                                        </p:tav>
                                      </p:tavLst>
                                    </p:anim>
                                    <p:anim calcmode="lin" valueType="num">
                                      <p:cBhvr>
                                        <p:cTn id="65" dur="1000" fill="hold"/>
                                        <p:tgtEl>
                                          <p:spTgt spid="64"/>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fade">
                                      <p:cBhvr>
                                        <p:cTn id="68" dur="1000"/>
                                        <p:tgtEl>
                                          <p:spTgt spid="71"/>
                                        </p:tgtEl>
                                      </p:cBhvr>
                                    </p:animEffect>
                                    <p:anim calcmode="lin" valueType="num">
                                      <p:cBhvr>
                                        <p:cTn id="69" dur="1000" fill="hold"/>
                                        <p:tgtEl>
                                          <p:spTgt spid="71"/>
                                        </p:tgtEl>
                                        <p:attrNameLst>
                                          <p:attrName>ppt_x</p:attrName>
                                        </p:attrNameLst>
                                      </p:cBhvr>
                                      <p:tavLst>
                                        <p:tav tm="0">
                                          <p:val>
                                            <p:strVal val="#ppt_x"/>
                                          </p:val>
                                        </p:tav>
                                        <p:tav tm="100000">
                                          <p:val>
                                            <p:strVal val="#ppt_x"/>
                                          </p:val>
                                        </p:tav>
                                      </p:tavLst>
                                    </p:anim>
                                    <p:anim calcmode="lin" valueType="num">
                                      <p:cBhvr>
                                        <p:cTn id="70" dur="1000" fill="hold"/>
                                        <p:tgtEl>
                                          <p:spTgt spid="7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74"/>
                                        </p:tgtEl>
                                        <p:attrNameLst>
                                          <p:attrName>style.visibility</p:attrName>
                                        </p:attrNameLst>
                                      </p:cBhvr>
                                      <p:to>
                                        <p:strVal val="visible"/>
                                      </p:to>
                                    </p:set>
                                    <p:animEffect transition="in" filter="fade">
                                      <p:cBhvr>
                                        <p:cTn id="73" dur="1000"/>
                                        <p:tgtEl>
                                          <p:spTgt spid="74"/>
                                        </p:tgtEl>
                                      </p:cBhvr>
                                    </p:animEffect>
                                    <p:anim calcmode="lin" valueType="num">
                                      <p:cBhvr>
                                        <p:cTn id="74" dur="1000" fill="hold"/>
                                        <p:tgtEl>
                                          <p:spTgt spid="74"/>
                                        </p:tgtEl>
                                        <p:attrNameLst>
                                          <p:attrName>ppt_x</p:attrName>
                                        </p:attrNameLst>
                                      </p:cBhvr>
                                      <p:tavLst>
                                        <p:tav tm="0">
                                          <p:val>
                                            <p:strVal val="#ppt_x"/>
                                          </p:val>
                                        </p:tav>
                                        <p:tav tm="100000">
                                          <p:val>
                                            <p:strVal val="#ppt_x"/>
                                          </p:val>
                                        </p:tav>
                                      </p:tavLst>
                                    </p:anim>
                                    <p:anim calcmode="lin" valueType="num">
                                      <p:cBhvr>
                                        <p:cTn id="75" dur="1000" fill="hold"/>
                                        <p:tgtEl>
                                          <p:spTgt spid="74"/>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75"/>
                                        </p:tgtEl>
                                        <p:attrNameLst>
                                          <p:attrName>style.visibility</p:attrName>
                                        </p:attrNameLst>
                                      </p:cBhvr>
                                      <p:to>
                                        <p:strVal val="visible"/>
                                      </p:to>
                                    </p:set>
                                    <p:animEffect transition="in" filter="fade">
                                      <p:cBhvr>
                                        <p:cTn id="78" dur="1000"/>
                                        <p:tgtEl>
                                          <p:spTgt spid="75"/>
                                        </p:tgtEl>
                                      </p:cBhvr>
                                    </p:animEffect>
                                    <p:anim calcmode="lin" valueType="num">
                                      <p:cBhvr>
                                        <p:cTn id="79" dur="1000" fill="hold"/>
                                        <p:tgtEl>
                                          <p:spTgt spid="75"/>
                                        </p:tgtEl>
                                        <p:attrNameLst>
                                          <p:attrName>ppt_x</p:attrName>
                                        </p:attrNameLst>
                                      </p:cBhvr>
                                      <p:tavLst>
                                        <p:tav tm="0">
                                          <p:val>
                                            <p:strVal val="#ppt_x"/>
                                          </p:val>
                                        </p:tav>
                                        <p:tav tm="100000">
                                          <p:val>
                                            <p:strVal val="#ppt_x"/>
                                          </p:val>
                                        </p:tav>
                                      </p:tavLst>
                                    </p:anim>
                                    <p:anim calcmode="lin" valueType="num">
                                      <p:cBhvr>
                                        <p:cTn id="80"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nodeType="clickEffect">
                                  <p:stCondLst>
                                    <p:cond delay="0"/>
                                  </p:stCondLst>
                                  <p:childTnLst>
                                    <p:set>
                                      <p:cBhvr>
                                        <p:cTn id="84" dur="1" fill="hold">
                                          <p:stCondLst>
                                            <p:cond delay="0"/>
                                          </p:stCondLst>
                                        </p:cTn>
                                        <p:tgtEl>
                                          <p:spTgt spid="65"/>
                                        </p:tgtEl>
                                        <p:attrNameLst>
                                          <p:attrName>style.visibility</p:attrName>
                                        </p:attrNameLst>
                                      </p:cBhvr>
                                      <p:to>
                                        <p:strVal val="visible"/>
                                      </p:to>
                                    </p:set>
                                    <p:animEffect transition="in" filter="fade">
                                      <p:cBhvr>
                                        <p:cTn id="85" dur="1000"/>
                                        <p:tgtEl>
                                          <p:spTgt spid="65"/>
                                        </p:tgtEl>
                                      </p:cBhvr>
                                    </p:animEffect>
                                    <p:anim calcmode="lin" valueType="num">
                                      <p:cBhvr>
                                        <p:cTn id="86" dur="1000" fill="hold"/>
                                        <p:tgtEl>
                                          <p:spTgt spid="65"/>
                                        </p:tgtEl>
                                        <p:attrNameLst>
                                          <p:attrName>ppt_x</p:attrName>
                                        </p:attrNameLst>
                                      </p:cBhvr>
                                      <p:tavLst>
                                        <p:tav tm="0">
                                          <p:val>
                                            <p:strVal val="#ppt_x"/>
                                          </p:val>
                                        </p:tav>
                                        <p:tav tm="100000">
                                          <p:val>
                                            <p:strVal val="#ppt_x"/>
                                          </p:val>
                                        </p:tav>
                                      </p:tavLst>
                                    </p:anim>
                                    <p:anim calcmode="lin" valueType="num">
                                      <p:cBhvr>
                                        <p:cTn id="87" dur="1000" fill="hold"/>
                                        <p:tgtEl>
                                          <p:spTgt spid="65"/>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67"/>
                                        </p:tgtEl>
                                        <p:attrNameLst>
                                          <p:attrName>style.visibility</p:attrName>
                                        </p:attrNameLst>
                                      </p:cBhvr>
                                      <p:to>
                                        <p:strVal val="visible"/>
                                      </p:to>
                                    </p:set>
                                    <p:animEffect transition="in" filter="fade">
                                      <p:cBhvr>
                                        <p:cTn id="90" dur="1000"/>
                                        <p:tgtEl>
                                          <p:spTgt spid="67"/>
                                        </p:tgtEl>
                                      </p:cBhvr>
                                    </p:animEffect>
                                    <p:anim calcmode="lin" valueType="num">
                                      <p:cBhvr>
                                        <p:cTn id="91" dur="1000" fill="hold"/>
                                        <p:tgtEl>
                                          <p:spTgt spid="67"/>
                                        </p:tgtEl>
                                        <p:attrNameLst>
                                          <p:attrName>ppt_x</p:attrName>
                                        </p:attrNameLst>
                                      </p:cBhvr>
                                      <p:tavLst>
                                        <p:tav tm="0">
                                          <p:val>
                                            <p:strVal val="#ppt_x"/>
                                          </p:val>
                                        </p:tav>
                                        <p:tav tm="100000">
                                          <p:val>
                                            <p:strVal val="#ppt_x"/>
                                          </p:val>
                                        </p:tav>
                                      </p:tavLst>
                                    </p:anim>
                                    <p:anim calcmode="lin" valueType="num">
                                      <p:cBhvr>
                                        <p:cTn id="92"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31" presetClass="entr" presetSubtype="0" fill="hold" nodeType="clickEffect">
                                  <p:stCondLst>
                                    <p:cond delay="0"/>
                                  </p:stCondLst>
                                  <p:childTnLst>
                                    <p:set>
                                      <p:cBhvr>
                                        <p:cTn id="96" dur="1" fill="hold">
                                          <p:stCondLst>
                                            <p:cond delay="0"/>
                                          </p:stCondLst>
                                        </p:cTn>
                                        <p:tgtEl>
                                          <p:spTgt spid="99"/>
                                        </p:tgtEl>
                                        <p:attrNameLst>
                                          <p:attrName>style.visibility</p:attrName>
                                        </p:attrNameLst>
                                      </p:cBhvr>
                                      <p:to>
                                        <p:strVal val="visible"/>
                                      </p:to>
                                    </p:set>
                                    <p:anim calcmode="lin" valueType="num">
                                      <p:cBhvr>
                                        <p:cTn id="97" dur="1000" fill="hold"/>
                                        <p:tgtEl>
                                          <p:spTgt spid="99"/>
                                        </p:tgtEl>
                                        <p:attrNameLst>
                                          <p:attrName>ppt_w</p:attrName>
                                        </p:attrNameLst>
                                      </p:cBhvr>
                                      <p:tavLst>
                                        <p:tav tm="0">
                                          <p:val>
                                            <p:fltVal val="0"/>
                                          </p:val>
                                        </p:tav>
                                        <p:tav tm="100000">
                                          <p:val>
                                            <p:strVal val="#ppt_w"/>
                                          </p:val>
                                        </p:tav>
                                      </p:tavLst>
                                    </p:anim>
                                    <p:anim calcmode="lin" valueType="num">
                                      <p:cBhvr>
                                        <p:cTn id="98" dur="1000" fill="hold"/>
                                        <p:tgtEl>
                                          <p:spTgt spid="99"/>
                                        </p:tgtEl>
                                        <p:attrNameLst>
                                          <p:attrName>ppt_h</p:attrName>
                                        </p:attrNameLst>
                                      </p:cBhvr>
                                      <p:tavLst>
                                        <p:tav tm="0">
                                          <p:val>
                                            <p:fltVal val="0"/>
                                          </p:val>
                                        </p:tav>
                                        <p:tav tm="100000">
                                          <p:val>
                                            <p:strVal val="#ppt_h"/>
                                          </p:val>
                                        </p:tav>
                                      </p:tavLst>
                                    </p:anim>
                                    <p:anim calcmode="lin" valueType="num">
                                      <p:cBhvr>
                                        <p:cTn id="99" dur="1000" fill="hold"/>
                                        <p:tgtEl>
                                          <p:spTgt spid="99"/>
                                        </p:tgtEl>
                                        <p:attrNameLst>
                                          <p:attrName>style.rotation</p:attrName>
                                        </p:attrNameLst>
                                      </p:cBhvr>
                                      <p:tavLst>
                                        <p:tav tm="0">
                                          <p:val>
                                            <p:fltVal val="90"/>
                                          </p:val>
                                        </p:tav>
                                        <p:tav tm="100000">
                                          <p:val>
                                            <p:fltVal val="0"/>
                                          </p:val>
                                        </p:tav>
                                      </p:tavLst>
                                    </p:anim>
                                    <p:animEffect transition="in" filter="fade">
                                      <p:cBhvr>
                                        <p:cTn id="100" dur="1000"/>
                                        <p:tgtEl>
                                          <p:spTgt spid="99"/>
                                        </p:tgtEl>
                                      </p:cBhvr>
                                    </p:animEffect>
                                  </p:childTnLst>
                                </p:cTn>
                              </p:par>
                            </p:childTnLst>
                          </p:cTn>
                        </p:par>
                      </p:childTnLst>
                    </p:cTn>
                  </p:par>
                  <p:par>
                    <p:cTn id="101" fill="hold">
                      <p:stCondLst>
                        <p:cond delay="indefinite"/>
                      </p:stCondLst>
                      <p:childTnLst>
                        <p:par>
                          <p:cTn id="102" fill="hold">
                            <p:stCondLst>
                              <p:cond delay="0"/>
                            </p:stCondLst>
                            <p:childTnLst>
                              <p:par>
                                <p:cTn id="103" presetID="31" presetClass="entr" presetSubtype="0" fill="hold" nodeType="clickEffect">
                                  <p:stCondLst>
                                    <p:cond delay="0"/>
                                  </p:stCondLst>
                                  <p:childTnLst>
                                    <p:set>
                                      <p:cBhvr>
                                        <p:cTn id="104" dur="1" fill="hold">
                                          <p:stCondLst>
                                            <p:cond delay="0"/>
                                          </p:stCondLst>
                                        </p:cTn>
                                        <p:tgtEl>
                                          <p:spTgt spid="100"/>
                                        </p:tgtEl>
                                        <p:attrNameLst>
                                          <p:attrName>style.visibility</p:attrName>
                                        </p:attrNameLst>
                                      </p:cBhvr>
                                      <p:to>
                                        <p:strVal val="visible"/>
                                      </p:to>
                                    </p:set>
                                    <p:anim calcmode="lin" valueType="num">
                                      <p:cBhvr>
                                        <p:cTn id="105" dur="1000" fill="hold"/>
                                        <p:tgtEl>
                                          <p:spTgt spid="100"/>
                                        </p:tgtEl>
                                        <p:attrNameLst>
                                          <p:attrName>ppt_w</p:attrName>
                                        </p:attrNameLst>
                                      </p:cBhvr>
                                      <p:tavLst>
                                        <p:tav tm="0">
                                          <p:val>
                                            <p:fltVal val="0"/>
                                          </p:val>
                                        </p:tav>
                                        <p:tav tm="100000">
                                          <p:val>
                                            <p:strVal val="#ppt_w"/>
                                          </p:val>
                                        </p:tav>
                                      </p:tavLst>
                                    </p:anim>
                                    <p:anim calcmode="lin" valueType="num">
                                      <p:cBhvr>
                                        <p:cTn id="106" dur="1000" fill="hold"/>
                                        <p:tgtEl>
                                          <p:spTgt spid="100"/>
                                        </p:tgtEl>
                                        <p:attrNameLst>
                                          <p:attrName>ppt_h</p:attrName>
                                        </p:attrNameLst>
                                      </p:cBhvr>
                                      <p:tavLst>
                                        <p:tav tm="0">
                                          <p:val>
                                            <p:fltVal val="0"/>
                                          </p:val>
                                        </p:tav>
                                        <p:tav tm="100000">
                                          <p:val>
                                            <p:strVal val="#ppt_h"/>
                                          </p:val>
                                        </p:tav>
                                      </p:tavLst>
                                    </p:anim>
                                    <p:anim calcmode="lin" valueType="num">
                                      <p:cBhvr>
                                        <p:cTn id="107" dur="1000" fill="hold"/>
                                        <p:tgtEl>
                                          <p:spTgt spid="100"/>
                                        </p:tgtEl>
                                        <p:attrNameLst>
                                          <p:attrName>style.rotation</p:attrName>
                                        </p:attrNameLst>
                                      </p:cBhvr>
                                      <p:tavLst>
                                        <p:tav tm="0">
                                          <p:val>
                                            <p:fltVal val="90"/>
                                          </p:val>
                                        </p:tav>
                                        <p:tav tm="100000">
                                          <p:val>
                                            <p:fltVal val="0"/>
                                          </p:val>
                                        </p:tav>
                                      </p:tavLst>
                                    </p:anim>
                                    <p:animEffect transition="in" filter="fade">
                                      <p:cBhvr>
                                        <p:cTn id="108" dur="1000"/>
                                        <p:tgtEl>
                                          <p:spTgt spid="100"/>
                                        </p:tgtEl>
                                      </p:cBhvr>
                                    </p:animEffect>
                                  </p:childTnLst>
                                </p:cTn>
                              </p:par>
                            </p:childTnLst>
                          </p:cTn>
                        </p:par>
                      </p:childTnLst>
                    </p:cTn>
                  </p:par>
                  <p:par>
                    <p:cTn id="109" fill="hold">
                      <p:stCondLst>
                        <p:cond delay="indefinite"/>
                      </p:stCondLst>
                      <p:childTnLst>
                        <p:par>
                          <p:cTn id="110" fill="hold">
                            <p:stCondLst>
                              <p:cond delay="0"/>
                            </p:stCondLst>
                            <p:childTnLst>
                              <p:par>
                                <p:cTn id="111" presetID="31" presetClass="entr" presetSubtype="0" fill="hold" nodeType="clickEffect">
                                  <p:stCondLst>
                                    <p:cond delay="0"/>
                                  </p:stCondLst>
                                  <p:childTnLst>
                                    <p:set>
                                      <p:cBhvr>
                                        <p:cTn id="112" dur="1" fill="hold">
                                          <p:stCondLst>
                                            <p:cond delay="0"/>
                                          </p:stCondLst>
                                        </p:cTn>
                                        <p:tgtEl>
                                          <p:spTgt spid="101"/>
                                        </p:tgtEl>
                                        <p:attrNameLst>
                                          <p:attrName>style.visibility</p:attrName>
                                        </p:attrNameLst>
                                      </p:cBhvr>
                                      <p:to>
                                        <p:strVal val="visible"/>
                                      </p:to>
                                    </p:set>
                                    <p:anim calcmode="lin" valueType="num">
                                      <p:cBhvr>
                                        <p:cTn id="113" dur="1000" fill="hold"/>
                                        <p:tgtEl>
                                          <p:spTgt spid="101"/>
                                        </p:tgtEl>
                                        <p:attrNameLst>
                                          <p:attrName>ppt_w</p:attrName>
                                        </p:attrNameLst>
                                      </p:cBhvr>
                                      <p:tavLst>
                                        <p:tav tm="0">
                                          <p:val>
                                            <p:fltVal val="0"/>
                                          </p:val>
                                        </p:tav>
                                        <p:tav tm="100000">
                                          <p:val>
                                            <p:strVal val="#ppt_w"/>
                                          </p:val>
                                        </p:tav>
                                      </p:tavLst>
                                    </p:anim>
                                    <p:anim calcmode="lin" valueType="num">
                                      <p:cBhvr>
                                        <p:cTn id="114" dur="1000" fill="hold"/>
                                        <p:tgtEl>
                                          <p:spTgt spid="101"/>
                                        </p:tgtEl>
                                        <p:attrNameLst>
                                          <p:attrName>ppt_h</p:attrName>
                                        </p:attrNameLst>
                                      </p:cBhvr>
                                      <p:tavLst>
                                        <p:tav tm="0">
                                          <p:val>
                                            <p:fltVal val="0"/>
                                          </p:val>
                                        </p:tav>
                                        <p:tav tm="100000">
                                          <p:val>
                                            <p:strVal val="#ppt_h"/>
                                          </p:val>
                                        </p:tav>
                                      </p:tavLst>
                                    </p:anim>
                                    <p:anim calcmode="lin" valueType="num">
                                      <p:cBhvr>
                                        <p:cTn id="115" dur="1000" fill="hold"/>
                                        <p:tgtEl>
                                          <p:spTgt spid="101"/>
                                        </p:tgtEl>
                                        <p:attrNameLst>
                                          <p:attrName>style.rotation</p:attrName>
                                        </p:attrNameLst>
                                      </p:cBhvr>
                                      <p:tavLst>
                                        <p:tav tm="0">
                                          <p:val>
                                            <p:fltVal val="90"/>
                                          </p:val>
                                        </p:tav>
                                        <p:tav tm="100000">
                                          <p:val>
                                            <p:fltVal val="0"/>
                                          </p:val>
                                        </p:tav>
                                      </p:tavLst>
                                    </p:anim>
                                    <p:animEffect transition="in" filter="fade">
                                      <p:cBhvr>
                                        <p:cTn id="116" dur="1000"/>
                                        <p:tgtEl>
                                          <p:spTgt spid="101"/>
                                        </p:tgtEl>
                                      </p:cBhvr>
                                    </p:animEffect>
                                  </p:childTnLst>
                                </p:cTn>
                              </p:par>
                              <p:par>
                                <p:cTn id="117" presetID="42" presetClass="entr" presetSubtype="0" fill="hold" grpId="0" nodeType="withEffect">
                                  <p:stCondLst>
                                    <p:cond delay="0"/>
                                  </p:stCondLst>
                                  <p:childTnLst>
                                    <p:set>
                                      <p:cBhvr>
                                        <p:cTn id="118" dur="1" fill="hold">
                                          <p:stCondLst>
                                            <p:cond delay="0"/>
                                          </p:stCondLst>
                                        </p:cTn>
                                        <p:tgtEl>
                                          <p:spTgt spid="59"/>
                                        </p:tgtEl>
                                        <p:attrNameLst>
                                          <p:attrName>style.visibility</p:attrName>
                                        </p:attrNameLst>
                                      </p:cBhvr>
                                      <p:to>
                                        <p:strVal val="visible"/>
                                      </p:to>
                                    </p:set>
                                    <p:animEffect transition="in" filter="fade">
                                      <p:cBhvr>
                                        <p:cTn id="119" dur="1000"/>
                                        <p:tgtEl>
                                          <p:spTgt spid="59"/>
                                        </p:tgtEl>
                                      </p:cBhvr>
                                    </p:animEffect>
                                    <p:anim calcmode="lin" valueType="num">
                                      <p:cBhvr>
                                        <p:cTn id="120" dur="1000" fill="hold"/>
                                        <p:tgtEl>
                                          <p:spTgt spid="59"/>
                                        </p:tgtEl>
                                        <p:attrNameLst>
                                          <p:attrName>ppt_x</p:attrName>
                                        </p:attrNameLst>
                                      </p:cBhvr>
                                      <p:tavLst>
                                        <p:tav tm="0">
                                          <p:val>
                                            <p:strVal val="#ppt_x"/>
                                          </p:val>
                                        </p:tav>
                                        <p:tav tm="100000">
                                          <p:val>
                                            <p:strVal val="#ppt_x"/>
                                          </p:val>
                                        </p:tav>
                                      </p:tavLst>
                                    </p:anim>
                                    <p:anim calcmode="lin" valueType="num">
                                      <p:cBhvr>
                                        <p:cTn id="121" dur="1000" fill="hold"/>
                                        <p:tgtEl>
                                          <p:spTgt spid="59"/>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61"/>
                                        </p:tgtEl>
                                        <p:attrNameLst>
                                          <p:attrName>style.visibility</p:attrName>
                                        </p:attrNameLst>
                                      </p:cBhvr>
                                      <p:to>
                                        <p:strVal val="visible"/>
                                      </p:to>
                                    </p:set>
                                    <p:animEffect transition="in" filter="fade">
                                      <p:cBhvr>
                                        <p:cTn id="124" dur="1000"/>
                                        <p:tgtEl>
                                          <p:spTgt spid="61"/>
                                        </p:tgtEl>
                                      </p:cBhvr>
                                    </p:animEffect>
                                    <p:anim calcmode="lin" valueType="num">
                                      <p:cBhvr>
                                        <p:cTn id="125" dur="1000" fill="hold"/>
                                        <p:tgtEl>
                                          <p:spTgt spid="61"/>
                                        </p:tgtEl>
                                        <p:attrNameLst>
                                          <p:attrName>ppt_x</p:attrName>
                                        </p:attrNameLst>
                                      </p:cBhvr>
                                      <p:tavLst>
                                        <p:tav tm="0">
                                          <p:val>
                                            <p:strVal val="#ppt_x"/>
                                          </p:val>
                                        </p:tav>
                                        <p:tav tm="100000">
                                          <p:val>
                                            <p:strVal val="#ppt_x"/>
                                          </p:val>
                                        </p:tav>
                                      </p:tavLst>
                                    </p:anim>
                                    <p:anim calcmode="lin" valueType="num">
                                      <p:cBhvr>
                                        <p:cTn id="126" dur="1000" fill="hold"/>
                                        <p:tgtEl>
                                          <p:spTgt spid="61"/>
                                        </p:tgtEl>
                                        <p:attrNameLst>
                                          <p:attrName>ppt_y</p:attrName>
                                        </p:attrNameLst>
                                      </p:cBhvr>
                                      <p:tavLst>
                                        <p:tav tm="0">
                                          <p:val>
                                            <p:strVal val="#ppt_y+.1"/>
                                          </p:val>
                                        </p:tav>
                                        <p:tav tm="100000">
                                          <p:val>
                                            <p:strVal val="#ppt_y"/>
                                          </p:val>
                                        </p:tav>
                                      </p:tavLst>
                                    </p:anim>
                                  </p:childTnLst>
                                </p:cTn>
                              </p:par>
                              <p:par>
                                <p:cTn id="127" presetID="42" presetClass="entr" presetSubtype="0" fill="hold" nodeType="withEffect">
                                  <p:stCondLst>
                                    <p:cond delay="0"/>
                                  </p:stCondLst>
                                  <p:childTnLst>
                                    <p:set>
                                      <p:cBhvr>
                                        <p:cTn id="128" dur="1" fill="hold">
                                          <p:stCondLst>
                                            <p:cond delay="0"/>
                                          </p:stCondLst>
                                        </p:cTn>
                                        <p:tgtEl>
                                          <p:spTgt spid="96"/>
                                        </p:tgtEl>
                                        <p:attrNameLst>
                                          <p:attrName>style.visibility</p:attrName>
                                        </p:attrNameLst>
                                      </p:cBhvr>
                                      <p:to>
                                        <p:strVal val="visible"/>
                                      </p:to>
                                    </p:set>
                                    <p:animEffect transition="in" filter="fade">
                                      <p:cBhvr>
                                        <p:cTn id="129" dur="1000"/>
                                        <p:tgtEl>
                                          <p:spTgt spid="96"/>
                                        </p:tgtEl>
                                      </p:cBhvr>
                                    </p:animEffect>
                                    <p:anim calcmode="lin" valueType="num">
                                      <p:cBhvr>
                                        <p:cTn id="130" dur="1000" fill="hold"/>
                                        <p:tgtEl>
                                          <p:spTgt spid="96"/>
                                        </p:tgtEl>
                                        <p:attrNameLst>
                                          <p:attrName>ppt_x</p:attrName>
                                        </p:attrNameLst>
                                      </p:cBhvr>
                                      <p:tavLst>
                                        <p:tav tm="0">
                                          <p:val>
                                            <p:strVal val="#ppt_x"/>
                                          </p:val>
                                        </p:tav>
                                        <p:tav tm="100000">
                                          <p:val>
                                            <p:strVal val="#ppt_x"/>
                                          </p:val>
                                        </p:tav>
                                      </p:tavLst>
                                    </p:anim>
                                    <p:anim calcmode="lin" valueType="num">
                                      <p:cBhvr>
                                        <p:cTn id="131" dur="1000" fill="hold"/>
                                        <p:tgtEl>
                                          <p:spTgt spid="96"/>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36"/>
                                        </p:tgtEl>
                                        <p:attrNameLst>
                                          <p:attrName>style.visibility</p:attrName>
                                        </p:attrNameLst>
                                      </p:cBhvr>
                                      <p:to>
                                        <p:strVal val="visible"/>
                                      </p:to>
                                    </p:set>
                                    <p:animEffect transition="in" filter="fade">
                                      <p:cBhvr>
                                        <p:cTn id="134" dur="1000"/>
                                        <p:tgtEl>
                                          <p:spTgt spid="36"/>
                                        </p:tgtEl>
                                      </p:cBhvr>
                                    </p:animEffect>
                                    <p:anim calcmode="lin" valueType="num">
                                      <p:cBhvr>
                                        <p:cTn id="135" dur="1000" fill="hold"/>
                                        <p:tgtEl>
                                          <p:spTgt spid="36"/>
                                        </p:tgtEl>
                                        <p:attrNameLst>
                                          <p:attrName>ppt_x</p:attrName>
                                        </p:attrNameLst>
                                      </p:cBhvr>
                                      <p:tavLst>
                                        <p:tav tm="0">
                                          <p:val>
                                            <p:strVal val="#ppt_x"/>
                                          </p:val>
                                        </p:tav>
                                        <p:tav tm="100000">
                                          <p:val>
                                            <p:strVal val="#ppt_x"/>
                                          </p:val>
                                        </p:tav>
                                      </p:tavLst>
                                    </p:anim>
                                    <p:anim calcmode="lin" valueType="num">
                                      <p:cBhvr>
                                        <p:cTn id="13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58" grpId="0" animBg="1"/>
      <p:bldP spid="59" grpId="0" animBg="1"/>
      <p:bldP spid="60" grpId="0"/>
      <p:bldP spid="61" grpId="0"/>
      <p:bldP spid="62" grpId="0" animBg="1"/>
      <p:bldP spid="67" grpId="0" animBg="1"/>
      <p:bldP spid="74" grpId="0" animBg="1"/>
      <p:bldP spid="3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C52BE28-84E5-466B-83DA-9EF8E29A1A11}"/>
              </a:ext>
            </a:extLst>
          </p:cNvPr>
          <p:cNvSpPr txBox="1"/>
          <p:nvPr/>
        </p:nvSpPr>
        <p:spPr>
          <a:xfrm>
            <a:off x="4283737" y="8496215"/>
            <a:ext cx="14438568" cy="5401479"/>
          </a:xfrm>
          <a:prstGeom prst="rect">
            <a:avLst/>
          </a:prstGeom>
          <a:noFill/>
        </p:spPr>
        <p:txBody>
          <a:bodyPr wrap="none" rtlCol="0">
            <a:spAutoFit/>
          </a:bodyPr>
          <a:lstStyle/>
          <a:p>
            <a:pPr algn="ctr"/>
            <a:r>
              <a:rPr lang="es-CO" sz="11500" b="1" spc="50" dirty="0">
                <a:ln w="0"/>
                <a:solidFill>
                  <a:schemeClr val="accent1">
                    <a:lumMod val="20000"/>
                    <a:lumOff val="80000"/>
                  </a:schemeClr>
                </a:solidFill>
                <a:latin typeface="Berlin Sans FB Demi" panose="020E0802020502020306" pitchFamily="34" charset="0"/>
              </a:rPr>
              <a:t>SISTEMA</a:t>
            </a:r>
          </a:p>
          <a:p>
            <a:pPr algn="ctr"/>
            <a:r>
              <a:rPr lang="es-CO" sz="11500" b="1" spc="50" dirty="0">
                <a:ln w="0"/>
                <a:solidFill>
                  <a:schemeClr val="accent1">
                    <a:lumMod val="20000"/>
                    <a:lumOff val="80000"/>
                  </a:schemeClr>
                </a:solidFill>
                <a:latin typeface="Berlin Sans FB Demi" panose="020E0802020502020306" pitchFamily="34" charset="0"/>
              </a:rPr>
              <a:t>SEGURIDAD Y SALUD</a:t>
            </a:r>
          </a:p>
          <a:p>
            <a:pPr algn="ctr"/>
            <a:r>
              <a:rPr lang="es-CO" sz="11500" b="1" spc="50" dirty="0">
                <a:ln w="0"/>
                <a:solidFill>
                  <a:schemeClr val="accent1">
                    <a:lumMod val="20000"/>
                    <a:lumOff val="80000"/>
                  </a:schemeClr>
                </a:solidFill>
                <a:latin typeface="Berlin Sans FB Demi" panose="020E0802020502020306" pitchFamily="34" charset="0"/>
              </a:rPr>
              <a:t>EN EL TRABAJO</a:t>
            </a:r>
          </a:p>
        </p:txBody>
      </p:sp>
      <p:sp>
        <p:nvSpPr>
          <p:cNvPr id="4" name="TextBox 3">
            <a:extLst>
              <a:ext uri="{FF2B5EF4-FFF2-40B4-BE49-F238E27FC236}">
                <a16:creationId xmlns:a16="http://schemas.microsoft.com/office/drawing/2014/main" id="{A35FCA21-BFCC-4E11-94E2-1568B734E89A}"/>
              </a:ext>
            </a:extLst>
          </p:cNvPr>
          <p:cNvSpPr txBox="1"/>
          <p:nvPr/>
        </p:nvSpPr>
        <p:spPr>
          <a:xfrm>
            <a:off x="4170098" y="8259658"/>
            <a:ext cx="14329564" cy="5401479"/>
          </a:xfrm>
          <a:prstGeom prst="rect">
            <a:avLst/>
          </a:prstGeom>
        </p:spPr>
        <p:txBody>
          <a:bodyPr/>
          <a:lstStyle>
            <a:defPPr>
              <a:defRPr lang="es-CO"/>
            </a:defPPr>
            <a:lvl1pPr algn="ctr" defTabSz="3086100">
              <a:spcBef>
                <a:spcPct val="0"/>
              </a:spcBef>
              <a:buNone/>
              <a:defRPr sz="11500" b="1">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a typeface="+mj-ea"/>
                <a:cs typeface="Adobe Devanagari" panose="02040503050201020203"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s-CO" dirty="0"/>
              <a:t>SISTEMA</a:t>
            </a:r>
          </a:p>
          <a:p>
            <a:r>
              <a:rPr lang="es-CO" dirty="0"/>
              <a:t>SEGURIDAD Y SALUD</a:t>
            </a:r>
          </a:p>
          <a:p>
            <a:r>
              <a:rPr lang="es-CO" dirty="0"/>
              <a:t>EN EL TRABAJO</a:t>
            </a:r>
          </a:p>
        </p:txBody>
      </p:sp>
      <p:pic>
        <p:nvPicPr>
          <p:cNvPr id="5" name="Picture 4">
            <a:extLst>
              <a:ext uri="{FF2B5EF4-FFF2-40B4-BE49-F238E27FC236}">
                <a16:creationId xmlns:a16="http://schemas.microsoft.com/office/drawing/2014/main" id="{1D572DA2-25B9-4C52-B3D6-86DC63051ED9}"/>
              </a:ext>
            </a:extLst>
          </p:cNvPr>
          <p:cNvPicPr>
            <a:picLocks noChangeAspect="1"/>
          </p:cNvPicPr>
          <p:nvPr/>
        </p:nvPicPr>
        <p:blipFill>
          <a:blip r:embed="rId3">
            <a:duotone>
              <a:prstClr val="black"/>
              <a:srgbClr val="D9C3A5">
                <a:tint val="50000"/>
                <a:satMod val="180000"/>
              </a:srgbClr>
            </a:duotone>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a:stretch/>
        </p:blipFill>
        <p:spPr>
          <a:xfrm>
            <a:off x="6363061" y="16345966"/>
            <a:ext cx="4268215" cy="4287270"/>
          </a:xfrm>
          <a:prstGeom prst="rect">
            <a:avLst/>
          </a:prstGeom>
        </p:spPr>
      </p:pic>
      <p:pic>
        <p:nvPicPr>
          <p:cNvPr id="6" name="Picture 5">
            <a:extLst>
              <a:ext uri="{FF2B5EF4-FFF2-40B4-BE49-F238E27FC236}">
                <a16:creationId xmlns:a16="http://schemas.microsoft.com/office/drawing/2014/main" id="{C324B56E-078E-4AB4-8DA3-F3735C784D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162877" y="5544766"/>
            <a:ext cx="11903817" cy="16057934"/>
          </a:xfrm>
          <a:prstGeom prst="rect">
            <a:avLst/>
          </a:prstGeom>
        </p:spPr>
      </p:pic>
      <p:pic>
        <p:nvPicPr>
          <p:cNvPr id="8" name="Picture 7">
            <a:extLst>
              <a:ext uri="{FF2B5EF4-FFF2-40B4-BE49-F238E27FC236}">
                <a16:creationId xmlns:a16="http://schemas.microsoft.com/office/drawing/2014/main" id="{7D1FCFF8-361B-48DB-8C4A-BB15947D117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2603182" y="16606309"/>
            <a:ext cx="2520280" cy="2531532"/>
          </a:xfrm>
          <a:prstGeom prst="rect">
            <a:avLst/>
          </a:prstGeom>
        </p:spPr>
      </p:pic>
      <p:pic>
        <p:nvPicPr>
          <p:cNvPr id="9" name="Picture 8">
            <a:extLst>
              <a:ext uri="{FF2B5EF4-FFF2-40B4-BE49-F238E27FC236}">
                <a16:creationId xmlns:a16="http://schemas.microsoft.com/office/drawing/2014/main" id="{94D2AF43-79AC-4A45-B383-23C38FAF8EFA}"/>
              </a:ext>
            </a:extLst>
          </p:cNvPr>
          <p:cNvPicPr>
            <a:picLocks noChangeAspect="1"/>
          </p:cNvPicPr>
          <p:nvPr/>
        </p:nvPicPr>
        <p:blipFill>
          <a:blip r:embed="rId6">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17095369" y="14906685"/>
            <a:ext cx="1692070" cy="1699624"/>
          </a:xfrm>
          <a:prstGeom prst="rect">
            <a:avLst/>
          </a:prstGeom>
        </p:spPr>
      </p:pic>
      <p:pic>
        <p:nvPicPr>
          <p:cNvPr id="10" name="Picture 9">
            <a:extLst>
              <a:ext uri="{FF2B5EF4-FFF2-40B4-BE49-F238E27FC236}">
                <a16:creationId xmlns:a16="http://schemas.microsoft.com/office/drawing/2014/main" id="{F3AD2ADE-917C-4DBC-BF8B-51F879204B34}"/>
              </a:ext>
            </a:extLst>
          </p:cNvPr>
          <p:cNvPicPr>
            <a:picLocks noChangeAspect="1"/>
          </p:cNvPicPr>
          <p:nvPr/>
        </p:nvPicPr>
        <p:blipFill>
          <a:blip r:embed="rId7">
            <a:duotone>
              <a:prstClr val="black"/>
              <a:schemeClr val="accent1">
                <a:tint val="45000"/>
                <a:satMod val="400000"/>
              </a:schemeClr>
            </a:duotone>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p:blipFill>
        <p:spPr>
          <a:xfrm>
            <a:off x="19987997" y="12673558"/>
            <a:ext cx="1453683" cy="1460173"/>
          </a:xfrm>
          <a:prstGeom prst="rect">
            <a:avLst/>
          </a:prstGeom>
        </p:spPr>
      </p:pic>
      <p:sp>
        <p:nvSpPr>
          <p:cNvPr id="11" name="Hexagon 10">
            <a:extLst>
              <a:ext uri="{FF2B5EF4-FFF2-40B4-BE49-F238E27FC236}">
                <a16:creationId xmlns:a16="http://schemas.microsoft.com/office/drawing/2014/main" id="{A2FF4B65-2195-4902-8F05-F1ACA9B34C5C}"/>
              </a:ext>
            </a:extLst>
          </p:cNvPr>
          <p:cNvSpPr/>
          <p:nvPr/>
        </p:nvSpPr>
        <p:spPr>
          <a:xfrm rot="5400000">
            <a:off x="16847104" y="6256948"/>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13" name="Hexagon 12">
            <a:extLst>
              <a:ext uri="{FF2B5EF4-FFF2-40B4-BE49-F238E27FC236}">
                <a16:creationId xmlns:a16="http://schemas.microsoft.com/office/drawing/2014/main" id="{2CD60E2C-6581-4AA8-ABFE-A6BB82C770E8}"/>
              </a:ext>
            </a:extLst>
          </p:cNvPr>
          <p:cNvSpPr/>
          <p:nvPr/>
        </p:nvSpPr>
        <p:spPr>
          <a:xfrm rot="5400000">
            <a:off x="23586609" y="2163013"/>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15" name="Hexagon 14">
            <a:extLst>
              <a:ext uri="{FF2B5EF4-FFF2-40B4-BE49-F238E27FC236}">
                <a16:creationId xmlns:a16="http://schemas.microsoft.com/office/drawing/2014/main" id="{292F9DBE-1D01-412A-B0C3-53163A8EEA57}"/>
              </a:ext>
            </a:extLst>
          </p:cNvPr>
          <p:cNvSpPr/>
          <p:nvPr/>
        </p:nvSpPr>
        <p:spPr>
          <a:xfrm rot="5400000">
            <a:off x="1287888" y="10615909"/>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Tree>
    <p:extLst>
      <p:ext uri="{BB962C8B-B14F-4D97-AF65-F5344CB8AC3E}">
        <p14:creationId xmlns:p14="http://schemas.microsoft.com/office/powerpoint/2010/main" val="395586178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a:xfrm>
            <a:off x="15769977" y="2240841"/>
            <a:ext cx="15293651" cy="1496106"/>
          </a:xfrm>
          <a:prstGeom prst="rect">
            <a:avLst/>
          </a:prstGeom>
        </p:spPr>
        <p:txBody>
          <a:bodyPr/>
          <a:lstStyle>
            <a:defPPr>
              <a:defRPr lang="es-CO"/>
            </a:defPPr>
            <a:lvl1pPr algn="ctr" defTabSz="3086100">
              <a:spcBef>
                <a:spcPct val="0"/>
              </a:spcBef>
              <a:buNone/>
              <a:defRPr sz="11500" b="1">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a typeface="+mj-ea"/>
                <a:cs typeface="Adobe Devanagari" panose="02040503050201020203"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s-ES" dirty="0"/>
              <a:t>POLÍTICA</a:t>
            </a:r>
          </a:p>
          <a:p>
            <a:r>
              <a:rPr lang="es-ES" dirty="0"/>
              <a:t>HSE</a:t>
            </a:r>
          </a:p>
        </p:txBody>
      </p:sp>
      <p:sp>
        <p:nvSpPr>
          <p:cNvPr id="15" name="Subtitle 2"/>
          <p:cNvSpPr txBox="1">
            <a:spLocks/>
          </p:cNvSpPr>
          <p:nvPr/>
        </p:nvSpPr>
        <p:spPr>
          <a:xfrm>
            <a:off x="21785423" y="19853436"/>
            <a:ext cx="8757492" cy="126668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pPr>
            <a:r>
              <a:rPr lang="es-ES" sz="4000" dirty="0">
                <a:solidFill>
                  <a:schemeClr val="accent5">
                    <a:lumMod val="50000"/>
                  </a:schemeClr>
                </a:solidFill>
              </a:rPr>
              <a:t>ERICK LEONARDO CUCUNUBA BELLO </a:t>
            </a:r>
          </a:p>
          <a:p>
            <a:pPr algn="l">
              <a:lnSpc>
                <a:spcPct val="100000"/>
              </a:lnSpc>
              <a:spcBef>
                <a:spcPts val="0"/>
              </a:spcBef>
            </a:pPr>
            <a:r>
              <a:rPr lang="es-ES" sz="4000" dirty="0">
                <a:solidFill>
                  <a:schemeClr val="accent5">
                    <a:lumMod val="50000"/>
                  </a:schemeClr>
                </a:solidFill>
              </a:rPr>
              <a:t>Representante Legal</a:t>
            </a:r>
          </a:p>
          <a:p>
            <a:pPr algn="l">
              <a:lnSpc>
                <a:spcPct val="100000"/>
              </a:lnSpc>
              <a:spcBef>
                <a:spcPts val="0"/>
              </a:spcBef>
            </a:pPr>
            <a:r>
              <a:rPr lang="es-ES" sz="4000" dirty="0">
                <a:solidFill>
                  <a:schemeClr val="accent5">
                    <a:lumMod val="50000"/>
                  </a:schemeClr>
                </a:solidFill>
              </a:rPr>
              <a:t> </a:t>
            </a:r>
          </a:p>
        </p:txBody>
      </p:sp>
      <p:pic>
        <p:nvPicPr>
          <p:cNvPr id="9" name="Picture 8">
            <a:extLst>
              <a:ext uri="{FF2B5EF4-FFF2-40B4-BE49-F238E27FC236}">
                <a16:creationId xmlns:a16="http://schemas.microsoft.com/office/drawing/2014/main" id="{77CE9F9F-E4C1-448C-9277-CDB93A289983}"/>
              </a:ext>
            </a:extLst>
          </p:cNvPr>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896259" y="11225157"/>
            <a:ext cx="1125378" cy="1232983"/>
          </a:xfrm>
          <a:prstGeom prst="rect">
            <a:avLst/>
          </a:prstGeom>
        </p:spPr>
      </p:pic>
      <p:sp>
        <p:nvSpPr>
          <p:cNvPr id="10" name="1 CuadroTexto">
            <a:extLst>
              <a:ext uri="{FF2B5EF4-FFF2-40B4-BE49-F238E27FC236}">
                <a16:creationId xmlns:a16="http://schemas.microsoft.com/office/drawing/2014/main" id="{900C86B3-7FF2-4537-990F-E51AE67F004C}"/>
              </a:ext>
            </a:extLst>
          </p:cNvPr>
          <p:cNvSpPr txBox="1"/>
          <p:nvPr/>
        </p:nvSpPr>
        <p:spPr>
          <a:xfrm>
            <a:off x="3456609" y="10825727"/>
            <a:ext cx="26858983" cy="9048631"/>
          </a:xfrm>
          <a:prstGeom prst="rect">
            <a:avLst/>
          </a:prstGeom>
          <a:noFill/>
        </p:spPr>
        <p:txBody>
          <a:bodyPr wrap="square" rtlCol="0">
            <a:spAutoFit/>
          </a:bodyPr>
          <a:lstStyle/>
          <a:p>
            <a:pPr lvl="0" algn="just"/>
            <a:r>
              <a:rPr lang="es-CO" sz="4400" dirty="0">
                <a:solidFill>
                  <a:schemeClr val="bg1"/>
                </a:solidFill>
              </a:rPr>
              <a:t>El cumplimiento de la </a:t>
            </a:r>
            <a:r>
              <a:rPr lang="es-CO" sz="4400" b="1" dirty="0">
                <a:solidFill>
                  <a:schemeClr val="bg1"/>
                </a:solidFill>
                <a:latin typeface="Myriad Pro" panose="020B0503030403020204" pitchFamily="34" charset="0"/>
              </a:rPr>
              <a:t>legislación Colombiana y otros requisitos</a:t>
            </a:r>
            <a:r>
              <a:rPr lang="es-CO" sz="5400" b="1" dirty="0">
                <a:solidFill>
                  <a:schemeClr val="bg1"/>
                </a:solidFill>
                <a:latin typeface="Myriad Pro" panose="020B0503030403020204" pitchFamily="34" charset="0"/>
              </a:rPr>
              <a:t> </a:t>
            </a:r>
            <a:r>
              <a:rPr lang="es-CO" sz="4400" dirty="0">
                <a:solidFill>
                  <a:schemeClr val="bg1"/>
                </a:solidFill>
              </a:rPr>
              <a:t>suscritos por la organización en HSE.</a:t>
            </a:r>
          </a:p>
          <a:p>
            <a:pPr lvl="0" algn="just"/>
            <a:endParaRPr lang="es-CO" sz="4400" b="1" dirty="0">
              <a:solidFill>
                <a:schemeClr val="bg1"/>
              </a:solidFill>
            </a:endParaRPr>
          </a:p>
          <a:p>
            <a:pPr lvl="0" algn="just"/>
            <a:r>
              <a:rPr lang="es-CO" sz="4400" b="1" dirty="0">
                <a:solidFill>
                  <a:schemeClr val="bg1"/>
                </a:solidFill>
                <a:latin typeface="Myriad Pro" panose="020B0503030403020204" pitchFamily="34" charset="0"/>
              </a:rPr>
              <a:t>La identificación de los peligros, evaluación y valoración de los riesgos </a:t>
            </a:r>
            <a:r>
              <a:rPr lang="es-CO" sz="4400" b="1" dirty="0">
                <a:solidFill>
                  <a:schemeClr val="bg1"/>
                </a:solidFill>
              </a:rPr>
              <a:t>y determinación de los respectivos controles </a:t>
            </a:r>
            <a:r>
              <a:rPr lang="es-CO" sz="4400" dirty="0">
                <a:solidFill>
                  <a:schemeClr val="bg1"/>
                </a:solidFill>
              </a:rPr>
              <a:t>mediante el suministro de elementos de protección personal y el adecuado entrenamiento y capacitación de los empleados y contratistas, controlando el </a:t>
            </a:r>
            <a:r>
              <a:rPr lang="es-CO" sz="4800" dirty="0">
                <a:solidFill>
                  <a:schemeClr val="tx2">
                    <a:lumMod val="10000"/>
                  </a:schemeClr>
                </a:solidFill>
              </a:rPr>
              <a:t>riesgo biológico (covid19), ergonómico y estrés laboral.</a:t>
            </a:r>
            <a:endParaRPr lang="es-CO" sz="4800" b="1" dirty="0">
              <a:solidFill>
                <a:schemeClr val="tx2">
                  <a:lumMod val="10000"/>
                </a:schemeClr>
              </a:solidFill>
            </a:endParaRPr>
          </a:p>
          <a:p>
            <a:pPr lvl="0" algn="just"/>
            <a:r>
              <a:rPr lang="es-CO" sz="4400" b="1" dirty="0">
                <a:solidFill>
                  <a:schemeClr val="bg1"/>
                </a:solidFill>
                <a:latin typeface="Myriad Pro" panose="020B0503030403020204" pitchFamily="34" charset="0"/>
              </a:rPr>
              <a:t>La promoción de la calidad de vida laboral </a:t>
            </a:r>
            <a:r>
              <a:rPr lang="es-CO" sz="4400" dirty="0">
                <a:solidFill>
                  <a:schemeClr val="bg1"/>
                </a:solidFill>
              </a:rPr>
              <a:t>mediante lugares de trabajo seguros y adecuados.</a:t>
            </a:r>
          </a:p>
          <a:p>
            <a:pPr lvl="0" algn="just"/>
            <a:r>
              <a:rPr lang="es-CO" sz="4400" dirty="0">
                <a:solidFill>
                  <a:schemeClr val="bg1"/>
                </a:solidFill>
              </a:rPr>
              <a:t>compromiso con la </a:t>
            </a:r>
            <a:r>
              <a:rPr lang="es-CO" sz="4400" b="1" dirty="0">
                <a:solidFill>
                  <a:schemeClr val="bg1"/>
                </a:solidFill>
              </a:rPr>
              <a:t>prevención </a:t>
            </a:r>
            <a:r>
              <a:rPr lang="es-ES" sz="4400" b="1" dirty="0">
                <a:solidFill>
                  <a:schemeClr val="bg1"/>
                </a:solidFill>
              </a:rPr>
              <a:t>de lesiones</a:t>
            </a:r>
            <a:r>
              <a:rPr lang="es-ES" sz="4400" dirty="0">
                <a:solidFill>
                  <a:schemeClr val="bg1"/>
                </a:solidFill>
              </a:rPr>
              <a:t> y minimizando la ocurrencia de </a:t>
            </a:r>
            <a:r>
              <a:rPr lang="es-ES" sz="4400" b="1" dirty="0">
                <a:solidFill>
                  <a:schemeClr val="bg1"/>
                </a:solidFill>
                <a:latin typeface="Myriad Pro" panose="020B0503030403020204" pitchFamily="34" charset="0"/>
              </a:rPr>
              <a:t>accidentes de trabajo </a:t>
            </a:r>
            <a:r>
              <a:rPr lang="es-ES" sz="4400" dirty="0">
                <a:solidFill>
                  <a:schemeClr val="bg1"/>
                </a:solidFill>
              </a:rPr>
              <a:t>y de </a:t>
            </a:r>
            <a:r>
              <a:rPr lang="es-CO" sz="4400" dirty="0">
                <a:solidFill>
                  <a:schemeClr val="bg1"/>
                </a:solidFill>
              </a:rPr>
              <a:t>las </a:t>
            </a:r>
            <a:r>
              <a:rPr lang="es-CO" sz="4400" b="1" dirty="0">
                <a:solidFill>
                  <a:schemeClr val="bg1"/>
                </a:solidFill>
                <a:latin typeface="Myriad Pro" panose="020B0503030403020204" pitchFamily="34" charset="0"/>
              </a:rPr>
              <a:t>enfermedades ocupacionales, y daños a la propiedad </a:t>
            </a:r>
            <a:r>
              <a:rPr lang="es-MX" sz="4400" dirty="0">
                <a:solidFill>
                  <a:schemeClr val="bg1"/>
                </a:solidFill>
              </a:rPr>
              <a:t>lo que beneficiara la </a:t>
            </a:r>
            <a:r>
              <a:rPr lang="es-MX" sz="4400" b="1" dirty="0">
                <a:solidFill>
                  <a:schemeClr val="bg1"/>
                </a:solidFill>
              </a:rPr>
              <a:t>calidad de vida laboral</a:t>
            </a:r>
            <a:r>
              <a:rPr lang="es-MX" sz="4400" dirty="0">
                <a:solidFill>
                  <a:schemeClr val="bg1"/>
                </a:solidFill>
              </a:rPr>
              <a:t> de nuestros trabajadores, proveedores, contratistas y grupos de interés.</a:t>
            </a:r>
            <a:r>
              <a:rPr lang="es-CO" sz="4400" dirty="0">
                <a:solidFill>
                  <a:schemeClr val="bg1"/>
                </a:solidFill>
              </a:rPr>
              <a:t> </a:t>
            </a:r>
          </a:p>
          <a:p>
            <a:pPr lvl="0" algn="just"/>
            <a:r>
              <a:rPr lang="es-CO" sz="4400" dirty="0">
                <a:solidFill>
                  <a:schemeClr val="bg1"/>
                </a:solidFill>
              </a:rPr>
              <a:t>L</a:t>
            </a:r>
            <a:r>
              <a:rPr lang="es-MX" sz="4400" dirty="0">
                <a:solidFill>
                  <a:schemeClr val="bg1"/>
                </a:solidFill>
              </a:rPr>
              <a:t>a </a:t>
            </a:r>
            <a:r>
              <a:rPr lang="es-MX" sz="4400" b="1" dirty="0">
                <a:solidFill>
                  <a:schemeClr val="bg1"/>
                </a:solidFill>
                <a:latin typeface="Myriad Pro" panose="020B0503030403020204" pitchFamily="34" charset="0"/>
              </a:rPr>
              <a:t>prevención de la contaminación</a:t>
            </a:r>
            <a:r>
              <a:rPr lang="es-MX" sz="4400" dirty="0">
                <a:solidFill>
                  <a:schemeClr val="bg1"/>
                </a:solidFill>
              </a:rPr>
              <a:t>, mitigación, corrección, y/o </a:t>
            </a:r>
            <a:r>
              <a:rPr lang="es-MX" sz="4400" b="1" dirty="0">
                <a:solidFill>
                  <a:schemeClr val="bg1"/>
                </a:solidFill>
                <a:latin typeface="Myriad Pro" panose="020B0503030403020204" pitchFamily="34" charset="0"/>
              </a:rPr>
              <a:t>compensación de impactos negativos</a:t>
            </a:r>
            <a:r>
              <a:rPr lang="es-MX" sz="4400" dirty="0">
                <a:solidFill>
                  <a:schemeClr val="bg1"/>
                </a:solidFill>
              </a:rPr>
              <a:t>, la potenciación de los impactos positivos, el uso racional de los recursos, el  mejoramiento continuo del desempeño ambiental, la promoción  y fortalecimiento de la cultura ambiental</a:t>
            </a:r>
            <a:r>
              <a:rPr lang="es-CO" sz="4400" dirty="0">
                <a:solidFill>
                  <a:schemeClr val="bg1"/>
                </a:solidFill>
              </a:rPr>
              <a:t>.</a:t>
            </a:r>
          </a:p>
          <a:p>
            <a:endParaRPr lang="es-CO" sz="4400" dirty="0">
              <a:solidFill>
                <a:schemeClr val="bg1"/>
              </a:solidFill>
            </a:endParaRPr>
          </a:p>
        </p:txBody>
      </p:sp>
      <p:sp>
        <p:nvSpPr>
          <p:cNvPr id="14" name="Subtitle 2">
            <a:extLst>
              <a:ext uri="{FF2B5EF4-FFF2-40B4-BE49-F238E27FC236}">
                <a16:creationId xmlns:a16="http://schemas.microsoft.com/office/drawing/2014/main" id="{1163725C-4397-41FC-86B1-6F763BCE8E7B}"/>
              </a:ext>
            </a:extLst>
          </p:cNvPr>
          <p:cNvSpPr txBox="1">
            <a:spLocks/>
          </p:cNvSpPr>
          <p:nvPr/>
        </p:nvSpPr>
        <p:spPr>
          <a:xfrm>
            <a:off x="3208421" y="8022047"/>
            <a:ext cx="27107171" cy="3001248"/>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pt-BR" sz="4400" b="1" dirty="0">
                <a:solidFill>
                  <a:schemeClr val="bg1"/>
                </a:solidFill>
              </a:rPr>
              <a:t>ACA AUDITORES &amp; CONSULTORES ASOCIADOS SAS</a:t>
            </a:r>
            <a:r>
              <a:rPr lang="es-CO" sz="4400" b="1" dirty="0">
                <a:solidFill>
                  <a:schemeClr val="bg1"/>
                </a:solidFill>
              </a:rPr>
              <a:t>, </a:t>
            </a:r>
            <a:r>
              <a:rPr lang="es-CO" sz="4400" dirty="0">
                <a:solidFill>
                  <a:schemeClr val="bg1"/>
                </a:solidFill>
              </a:rPr>
              <a:t>es una empresa especializada en la prestación de servicios contables. Contamos </a:t>
            </a:r>
            <a:r>
              <a:rPr lang="es-MX" sz="4400" dirty="0">
                <a:solidFill>
                  <a:schemeClr val="bg1"/>
                </a:solidFill>
              </a:rPr>
              <a:t>con </a:t>
            </a:r>
            <a:r>
              <a:rPr lang="es-ES" sz="4400" dirty="0">
                <a:solidFill>
                  <a:schemeClr val="bg1"/>
                </a:solidFill>
              </a:rPr>
              <a:t>la </a:t>
            </a:r>
            <a:r>
              <a:rPr lang="es-ES" sz="4400" b="1" dirty="0">
                <a:solidFill>
                  <a:schemeClr val="bg1"/>
                </a:solidFill>
              </a:rPr>
              <a:t>disposición de los recursos humanos, económicos, </a:t>
            </a:r>
            <a:r>
              <a:rPr lang="es-CO" sz="4400" b="1" dirty="0">
                <a:solidFill>
                  <a:schemeClr val="bg1"/>
                </a:solidFill>
              </a:rPr>
              <a:t>tecnológicos</a:t>
            </a:r>
            <a:r>
              <a:rPr lang="es-ES" sz="4400" b="1" dirty="0">
                <a:solidFill>
                  <a:schemeClr val="bg1"/>
                </a:solidFill>
              </a:rPr>
              <a:t> y físicos</a:t>
            </a:r>
            <a:r>
              <a:rPr lang="es-ES" sz="4400" dirty="0">
                <a:solidFill>
                  <a:schemeClr val="bg1"/>
                </a:solidFill>
              </a:rPr>
              <a:t> necesarios, </a:t>
            </a:r>
            <a:r>
              <a:rPr lang="es-MX" sz="4400" dirty="0">
                <a:solidFill>
                  <a:schemeClr val="bg1"/>
                </a:solidFill>
              </a:rPr>
              <a:t>lo cual garantiza </a:t>
            </a:r>
            <a:r>
              <a:rPr lang="es-CO" sz="4400" dirty="0">
                <a:solidFill>
                  <a:schemeClr val="bg1"/>
                </a:solidFill>
              </a:rPr>
              <a:t>el </a:t>
            </a:r>
            <a:r>
              <a:rPr lang="es-CO" sz="4400" b="1" dirty="0">
                <a:solidFill>
                  <a:schemeClr val="bg1"/>
                </a:solidFill>
              </a:rPr>
              <a:t>mantenimiento, desempeño </a:t>
            </a:r>
            <a:r>
              <a:rPr lang="es-CO" sz="4400" b="1" dirty="0">
                <a:solidFill>
                  <a:schemeClr val="bg1"/>
                </a:solidFill>
                <a:latin typeface="Myriad Pro" panose="020B0503030403020204" pitchFamily="34" charset="0"/>
              </a:rPr>
              <a:t>y mejoramiento continúo </a:t>
            </a:r>
            <a:r>
              <a:rPr lang="es-ES" sz="4400" dirty="0">
                <a:solidFill>
                  <a:schemeClr val="bg1"/>
                </a:solidFill>
              </a:rPr>
              <a:t>del Sistema de Gestión de la Seguridad, Salud en el Trabajo y ambiente y todos aquellos programas, subprogramas y actividades que lo integran</a:t>
            </a:r>
            <a:r>
              <a:rPr lang="es-MX" sz="4400" dirty="0">
                <a:solidFill>
                  <a:schemeClr val="bg1"/>
                </a:solidFill>
              </a:rPr>
              <a:t>.  Para esto cuenta con:</a:t>
            </a:r>
            <a:endParaRPr lang="es-CO" sz="4400" dirty="0">
              <a:solidFill>
                <a:schemeClr val="bg1"/>
              </a:solidFill>
            </a:endParaRPr>
          </a:p>
          <a:p>
            <a:pPr algn="just"/>
            <a:endParaRPr lang="es-CO" sz="4800" dirty="0">
              <a:solidFill>
                <a:schemeClr val="bg1"/>
              </a:solidFill>
            </a:endParaRPr>
          </a:p>
        </p:txBody>
      </p:sp>
      <p:pic>
        <p:nvPicPr>
          <p:cNvPr id="16" name="Picture 15">
            <a:extLst>
              <a:ext uri="{FF2B5EF4-FFF2-40B4-BE49-F238E27FC236}">
                <a16:creationId xmlns:a16="http://schemas.microsoft.com/office/drawing/2014/main" id="{95086582-8BC5-4905-A75D-857233C355B1}"/>
              </a:ext>
            </a:extLst>
          </p:cNvPr>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896259" y="12675125"/>
            <a:ext cx="1125378" cy="1232983"/>
          </a:xfrm>
          <a:prstGeom prst="rect">
            <a:avLst/>
          </a:prstGeom>
        </p:spPr>
      </p:pic>
      <p:pic>
        <p:nvPicPr>
          <p:cNvPr id="17" name="Picture 16">
            <a:extLst>
              <a:ext uri="{FF2B5EF4-FFF2-40B4-BE49-F238E27FC236}">
                <a16:creationId xmlns:a16="http://schemas.microsoft.com/office/drawing/2014/main" id="{02486D24-D699-4151-A2BC-696A1D668893}"/>
              </a:ext>
            </a:extLst>
          </p:cNvPr>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896259" y="14733550"/>
            <a:ext cx="1125378" cy="1232983"/>
          </a:xfrm>
          <a:prstGeom prst="rect">
            <a:avLst/>
          </a:prstGeom>
        </p:spPr>
      </p:pic>
      <p:pic>
        <p:nvPicPr>
          <p:cNvPr id="20" name="Picture 19">
            <a:extLst>
              <a:ext uri="{FF2B5EF4-FFF2-40B4-BE49-F238E27FC236}">
                <a16:creationId xmlns:a16="http://schemas.microsoft.com/office/drawing/2014/main" id="{3B540A05-2686-4E1F-BCA2-2363960881E9}"/>
              </a:ext>
            </a:extLst>
          </p:cNvPr>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896259" y="17274790"/>
            <a:ext cx="1125378" cy="1232983"/>
          </a:xfrm>
          <a:prstGeom prst="rect">
            <a:avLst/>
          </a:prstGeom>
        </p:spPr>
      </p:pic>
      <p:sp>
        <p:nvSpPr>
          <p:cNvPr id="11" name="Hexagon 10">
            <a:extLst>
              <a:ext uri="{FF2B5EF4-FFF2-40B4-BE49-F238E27FC236}">
                <a16:creationId xmlns:a16="http://schemas.microsoft.com/office/drawing/2014/main" id="{DCA5C518-A7D6-48AD-B96A-FAAA5B6EA39A}"/>
              </a:ext>
            </a:extLst>
          </p:cNvPr>
          <p:cNvSpPr/>
          <p:nvPr/>
        </p:nvSpPr>
        <p:spPr>
          <a:xfrm rot="5400000">
            <a:off x="16745848" y="3555615"/>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pic>
        <p:nvPicPr>
          <p:cNvPr id="2" name="Picture 1">
            <a:extLst>
              <a:ext uri="{FF2B5EF4-FFF2-40B4-BE49-F238E27FC236}">
                <a16:creationId xmlns:a16="http://schemas.microsoft.com/office/drawing/2014/main" id="{F4D29BFF-043F-4E84-953E-5DA22C5462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67015" y="18507773"/>
            <a:ext cx="2688138" cy="1769032"/>
          </a:xfrm>
          <a:prstGeom prst="rect">
            <a:avLst/>
          </a:prstGeom>
        </p:spPr>
      </p:pic>
    </p:spTree>
    <p:extLst>
      <p:ext uri="{BB962C8B-B14F-4D97-AF65-F5344CB8AC3E}">
        <p14:creationId xmlns:p14="http://schemas.microsoft.com/office/powerpoint/2010/main" val="229058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p:cNvSpPr txBox="1">
            <a:spLocks/>
          </p:cNvSpPr>
          <p:nvPr/>
        </p:nvSpPr>
        <p:spPr>
          <a:xfrm>
            <a:off x="3096569" y="9793238"/>
            <a:ext cx="26121867" cy="8712968"/>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s-CO" sz="5400" dirty="0">
                <a:solidFill>
                  <a:srgbClr val="002060"/>
                </a:solidFill>
              </a:rPr>
              <a:t>Es política de la Compañía mantener lugares de trabajo donde prime la seguridad, la salud y la productividad. La Compañía es consciente de que el consumo y abuso de </a:t>
            </a:r>
            <a:r>
              <a:rPr lang="es-CO" sz="5400" b="1" dirty="0">
                <a:solidFill>
                  <a:srgbClr val="002060"/>
                </a:solidFill>
              </a:rPr>
              <a:t>alcohol, drogas y tabaco por parte de sus trabajadores y contratistas</a:t>
            </a:r>
            <a:r>
              <a:rPr lang="es-CO" sz="5400" dirty="0">
                <a:solidFill>
                  <a:srgbClr val="002060"/>
                </a:solidFill>
              </a:rPr>
              <a:t>, causan efectos adversos en la capacidad para desempeñarse en forma adecuada y afectan seriamente la seguridad, eficiencia y productividad.</a:t>
            </a:r>
          </a:p>
          <a:p>
            <a:pPr algn="just"/>
            <a:endParaRPr lang="es-CO" sz="5400" dirty="0">
              <a:solidFill>
                <a:srgbClr val="002060"/>
              </a:solidFill>
            </a:endParaRPr>
          </a:p>
          <a:p>
            <a:pPr algn="just"/>
            <a:r>
              <a:rPr lang="es-CO" sz="5400" dirty="0">
                <a:solidFill>
                  <a:srgbClr val="002060"/>
                </a:solidFill>
              </a:rPr>
              <a:t>Por lo anterior nos comprometemos a </a:t>
            </a:r>
            <a:r>
              <a:rPr lang="es-CO" sz="5400" b="1" dirty="0">
                <a:solidFill>
                  <a:srgbClr val="002060"/>
                </a:solidFill>
              </a:rPr>
              <a:t>prevenir el consumo de estas sustancias</a:t>
            </a:r>
            <a:r>
              <a:rPr lang="es-CO" sz="5400" dirty="0">
                <a:solidFill>
                  <a:srgbClr val="002060"/>
                </a:solidFill>
              </a:rPr>
              <a:t> a través de </a:t>
            </a:r>
            <a:r>
              <a:rPr lang="es-CO" sz="5400" b="1" dirty="0">
                <a:solidFill>
                  <a:srgbClr val="002060"/>
                </a:solidFill>
              </a:rPr>
              <a:t>campañas educativas </a:t>
            </a:r>
            <a:r>
              <a:rPr lang="es-CO" sz="5400" dirty="0">
                <a:solidFill>
                  <a:srgbClr val="002060"/>
                </a:solidFill>
              </a:rPr>
              <a:t>difundiendo los efectos nocivos en la salud que estimulen el </a:t>
            </a:r>
            <a:r>
              <a:rPr lang="es-CO" sz="5400" b="1" dirty="0">
                <a:solidFill>
                  <a:srgbClr val="002060"/>
                </a:solidFill>
              </a:rPr>
              <a:t>No consumo de licor</a:t>
            </a:r>
            <a:r>
              <a:rPr lang="es-CO" sz="5400" dirty="0">
                <a:solidFill>
                  <a:srgbClr val="002060"/>
                </a:solidFill>
              </a:rPr>
              <a:t>, </a:t>
            </a:r>
            <a:r>
              <a:rPr lang="es-CO" sz="5400" b="1" dirty="0">
                <a:solidFill>
                  <a:srgbClr val="002060"/>
                </a:solidFill>
              </a:rPr>
              <a:t>drogas y/o sustancias psicoactivas</a:t>
            </a:r>
            <a:r>
              <a:rPr lang="es-CO" sz="5400" dirty="0">
                <a:solidFill>
                  <a:srgbClr val="002060"/>
                </a:solidFill>
              </a:rPr>
              <a:t>, así como, el hábito de </a:t>
            </a:r>
            <a:r>
              <a:rPr lang="es-CO" sz="5400" b="1" dirty="0">
                <a:solidFill>
                  <a:srgbClr val="002060"/>
                </a:solidFill>
              </a:rPr>
              <a:t>No fumar</a:t>
            </a:r>
            <a:r>
              <a:rPr lang="es-CO" sz="5400" dirty="0">
                <a:solidFill>
                  <a:srgbClr val="002060"/>
                </a:solidFill>
              </a:rPr>
              <a:t>.</a:t>
            </a:r>
          </a:p>
        </p:txBody>
      </p:sp>
      <p:sp>
        <p:nvSpPr>
          <p:cNvPr id="5" name="Title 1"/>
          <p:cNvSpPr txBox="1">
            <a:spLocks/>
          </p:cNvSpPr>
          <p:nvPr/>
        </p:nvSpPr>
        <p:spPr>
          <a:xfrm>
            <a:off x="15121905" y="4356026"/>
            <a:ext cx="16129792" cy="5256584"/>
          </a:xfrm>
          <a:prstGeom prst="rect">
            <a:avLst/>
          </a:prstGeom>
        </p:spPr>
        <p:txBody>
          <a:bodyPr/>
          <a:lstStyle>
            <a:defPPr>
              <a:defRPr lang="es-CO"/>
            </a:defPPr>
            <a:lvl1pPr algn="ctr" defTabSz="3086100">
              <a:spcBef>
                <a:spcPct val="0"/>
              </a:spcBef>
              <a:buNone/>
              <a:defRPr sz="11500" b="1">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a typeface="+mj-ea"/>
                <a:cs typeface="Adobe Devanagari" panose="02040503050201020203"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s-ES" sz="8000" dirty="0"/>
              <a:t>POLÍTICA PARA LA PREVENCIÓN DE TABAQUISMO, ALCOHOL Y SUSTANCIAS PSICOACTIVAS</a:t>
            </a:r>
          </a:p>
        </p:txBody>
      </p:sp>
      <p:sp>
        <p:nvSpPr>
          <p:cNvPr id="6" name="Subtitle 2">
            <a:extLst>
              <a:ext uri="{FF2B5EF4-FFF2-40B4-BE49-F238E27FC236}">
                <a16:creationId xmlns:a16="http://schemas.microsoft.com/office/drawing/2014/main" id="{18D0C1FD-D7F2-4337-9A50-84133A14B14B}"/>
              </a:ext>
            </a:extLst>
          </p:cNvPr>
          <p:cNvSpPr txBox="1">
            <a:spLocks/>
          </p:cNvSpPr>
          <p:nvPr/>
        </p:nvSpPr>
        <p:spPr>
          <a:xfrm>
            <a:off x="19361244" y="19327757"/>
            <a:ext cx="8757492" cy="126668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pPr>
            <a:r>
              <a:rPr lang="es-ES" sz="4000" dirty="0">
                <a:solidFill>
                  <a:srgbClr val="002060"/>
                </a:solidFill>
              </a:rPr>
              <a:t>ERICK LEONARDO CUCUNUBA BELLO</a:t>
            </a:r>
          </a:p>
          <a:p>
            <a:pPr algn="l">
              <a:lnSpc>
                <a:spcPct val="100000"/>
              </a:lnSpc>
              <a:spcBef>
                <a:spcPts val="0"/>
              </a:spcBef>
            </a:pPr>
            <a:r>
              <a:rPr lang="es-ES" sz="4000" dirty="0">
                <a:solidFill>
                  <a:srgbClr val="002060"/>
                </a:solidFill>
              </a:rPr>
              <a:t>Representante Legal</a:t>
            </a:r>
          </a:p>
          <a:p>
            <a:pPr algn="l">
              <a:lnSpc>
                <a:spcPct val="100000"/>
              </a:lnSpc>
              <a:spcBef>
                <a:spcPts val="0"/>
              </a:spcBef>
            </a:pPr>
            <a:r>
              <a:rPr lang="es-ES" sz="4000" dirty="0">
                <a:solidFill>
                  <a:srgbClr val="002060"/>
                </a:solidFill>
              </a:rPr>
              <a:t> </a:t>
            </a:r>
          </a:p>
        </p:txBody>
      </p:sp>
      <p:sp>
        <p:nvSpPr>
          <p:cNvPr id="7" name="Hexagon 6">
            <a:extLst>
              <a:ext uri="{FF2B5EF4-FFF2-40B4-BE49-F238E27FC236}">
                <a16:creationId xmlns:a16="http://schemas.microsoft.com/office/drawing/2014/main" id="{C192EA37-BB4D-4318-AFDB-13BF30212E60}"/>
              </a:ext>
            </a:extLst>
          </p:cNvPr>
          <p:cNvSpPr/>
          <p:nvPr/>
        </p:nvSpPr>
        <p:spPr>
          <a:xfrm rot="5400000">
            <a:off x="21642393" y="1534338"/>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pic>
        <p:nvPicPr>
          <p:cNvPr id="2" name="Picture 1">
            <a:extLst>
              <a:ext uri="{FF2B5EF4-FFF2-40B4-BE49-F238E27FC236}">
                <a16:creationId xmlns:a16="http://schemas.microsoft.com/office/drawing/2014/main" id="{8620018B-C78A-4015-9A90-C8A08C07B271}"/>
              </a:ext>
            </a:extLst>
          </p:cNvPr>
          <p:cNvPicPr>
            <a:picLocks noChangeAspect="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1459817" y="17550326"/>
            <a:ext cx="3453968" cy="2273016"/>
          </a:xfrm>
          <a:prstGeom prst="rect">
            <a:avLst/>
          </a:prstGeom>
        </p:spPr>
      </p:pic>
    </p:spTree>
    <p:extLst>
      <p:ext uri="{BB962C8B-B14F-4D97-AF65-F5344CB8AC3E}">
        <p14:creationId xmlns:p14="http://schemas.microsoft.com/office/powerpoint/2010/main" val="522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4473834" y="3921994"/>
            <a:ext cx="16580690" cy="1496106"/>
          </a:xfrm>
          <a:prstGeom prst="rect">
            <a:avLst/>
          </a:prstGeom>
        </p:spPr>
        <p:txBody>
          <a:bodyPr/>
          <a:lstStyle>
            <a:defPPr>
              <a:defRPr lang="es-CO"/>
            </a:defPPr>
            <a:lvl1pPr algn="ctr" defTabSz="3086100">
              <a:spcBef>
                <a:spcPct val="0"/>
              </a:spcBef>
              <a:buNone/>
              <a:defRPr sz="8000" b="1">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a typeface="+mj-ea"/>
                <a:cs typeface="Adobe Devanagari" panose="02040503050201020203"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s-ES" dirty="0"/>
              <a:t>POLÍTICA DE</a:t>
            </a:r>
          </a:p>
          <a:p>
            <a:r>
              <a:rPr lang="es-ES" dirty="0"/>
              <a:t>SEGURIDAD VIAL</a:t>
            </a:r>
          </a:p>
        </p:txBody>
      </p:sp>
      <p:sp>
        <p:nvSpPr>
          <p:cNvPr id="4" name="3 Rectángulo"/>
          <p:cNvSpPr/>
          <p:nvPr/>
        </p:nvSpPr>
        <p:spPr>
          <a:xfrm>
            <a:off x="2376489" y="8000689"/>
            <a:ext cx="28146856" cy="11787842"/>
          </a:xfrm>
          <a:prstGeom prst="rect">
            <a:avLst/>
          </a:prstGeom>
        </p:spPr>
        <p:txBody>
          <a:bodyPr wrap="square">
            <a:spAutoFit/>
          </a:bodyPr>
          <a:lstStyle/>
          <a:p>
            <a:pPr algn="just"/>
            <a:r>
              <a:rPr lang="pt-BR" sz="4000" dirty="0">
                <a:solidFill>
                  <a:srgbClr val="002060"/>
                </a:solidFill>
              </a:rPr>
              <a:t>ACA AUDITORES &amp; CONSULTORES ASOCIADOS SAS</a:t>
            </a:r>
            <a:r>
              <a:rPr lang="es-CO" sz="4000" dirty="0">
                <a:solidFill>
                  <a:srgbClr val="002060"/>
                </a:solidFill>
              </a:rPr>
              <a:t>, tiene la firme convicción de contribuir de manera eficaz en salvaguardar la vida, salud e integridad de las personas, como también de los bienes y recursos; mediante una constante </a:t>
            </a:r>
            <a:r>
              <a:rPr lang="es-CO" sz="4000" b="1" dirty="0">
                <a:solidFill>
                  <a:srgbClr val="002060"/>
                </a:solidFill>
                <a:latin typeface="Myriad Pro" panose="020B0503030403020204" pitchFamily="34" charset="0"/>
              </a:rPr>
              <a:t>sensibilización del personal y la promoción de acciones y estrategias </a:t>
            </a:r>
            <a:r>
              <a:rPr lang="es-CO" sz="4000" dirty="0">
                <a:solidFill>
                  <a:srgbClr val="002060"/>
                </a:solidFill>
              </a:rPr>
              <a:t>de prevención y control de los accidentes de tránsito.</a:t>
            </a:r>
          </a:p>
          <a:p>
            <a:pPr algn="just"/>
            <a:r>
              <a:rPr lang="es-CO" sz="4000" dirty="0">
                <a:solidFill>
                  <a:srgbClr val="002060"/>
                </a:solidFill>
              </a:rPr>
              <a:t>  </a:t>
            </a:r>
          </a:p>
          <a:p>
            <a:pPr algn="just"/>
            <a:r>
              <a:rPr lang="es-CO" sz="4000" dirty="0">
                <a:solidFill>
                  <a:srgbClr val="002060"/>
                </a:solidFill>
              </a:rPr>
              <a:t>     Para cumplir este propósito de </a:t>
            </a:r>
            <a:r>
              <a:rPr lang="pt-BR" sz="4000" dirty="0">
                <a:solidFill>
                  <a:srgbClr val="002060"/>
                </a:solidFill>
              </a:rPr>
              <a:t>ACA AUDITORES &amp; CONSULTORES ASOCIADOS SAS</a:t>
            </a:r>
            <a:r>
              <a:rPr lang="es-CO" sz="4000" dirty="0">
                <a:solidFill>
                  <a:srgbClr val="002060"/>
                </a:solidFill>
              </a:rPr>
              <a:t>, se basa en las siguientes medidas:</a:t>
            </a:r>
          </a:p>
          <a:p>
            <a:pPr algn="just"/>
            <a:endParaRPr lang="es-CO" sz="4000" dirty="0">
              <a:solidFill>
                <a:srgbClr val="002060"/>
              </a:solidFill>
            </a:endParaRPr>
          </a:p>
          <a:p>
            <a:pPr algn="just">
              <a:tabLst>
                <a:tab pos="542925" algn="l"/>
              </a:tabLst>
            </a:pPr>
            <a:r>
              <a:rPr lang="es-CO" sz="4000" dirty="0">
                <a:solidFill>
                  <a:srgbClr val="002060"/>
                </a:solidFill>
              </a:rPr>
              <a:t>	Cumplir con la reglamentación establecida en el </a:t>
            </a:r>
            <a:r>
              <a:rPr lang="es-CO" sz="4000" b="1" dirty="0">
                <a:solidFill>
                  <a:srgbClr val="002060"/>
                </a:solidFill>
                <a:latin typeface="Myriad Pro" panose="020B0503030403020204" pitchFamily="34" charset="0"/>
              </a:rPr>
              <a:t>Código Nacional de Tránsito Terrestre </a:t>
            </a:r>
            <a:r>
              <a:rPr lang="es-CO" sz="4000" dirty="0">
                <a:solidFill>
                  <a:srgbClr val="002060"/>
                </a:solidFill>
              </a:rPr>
              <a:t>según la</a:t>
            </a:r>
            <a:r>
              <a:rPr lang="es-CO" sz="4000" b="1" dirty="0">
                <a:solidFill>
                  <a:srgbClr val="002060"/>
                </a:solidFill>
              </a:rPr>
              <a:t> ley</a:t>
            </a:r>
            <a:r>
              <a:rPr lang="es-CO" sz="4000" dirty="0">
                <a:solidFill>
                  <a:srgbClr val="002060"/>
                </a:solidFill>
              </a:rPr>
              <a:t> </a:t>
            </a:r>
            <a:r>
              <a:rPr lang="es-CO" sz="4000" b="1" dirty="0">
                <a:solidFill>
                  <a:srgbClr val="002060"/>
                </a:solidFill>
              </a:rPr>
              <a:t>769 de 2002</a:t>
            </a:r>
            <a:r>
              <a:rPr lang="es-CO" sz="4000" dirty="0">
                <a:solidFill>
                  <a:srgbClr val="002060"/>
                </a:solidFill>
              </a:rPr>
              <a:t>, que se 	enmarca en principios de seguridad, calidad, la preservación de un ambiente sano y la protección del espacio público.</a:t>
            </a:r>
            <a:br>
              <a:rPr lang="es-CO" sz="4000" dirty="0">
                <a:solidFill>
                  <a:srgbClr val="002060"/>
                </a:solidFill>
              </a:rPr>
            </a:br>
            <a:br>
              <a:rPr lang="es-CO" sz="4000" dirty="0">
                <a:solidFill>
                  <a:srgbClr val="002060"/>
                </a:solidFill>
              </a:rPr>
            </a:br>
            <a:r>
              <a:rPr lang="es-CO" sz="4000" dirty="0">
                <a:solidFill>
                  <a:srgbClr val="002060"/>
                </a:solidFill>
              </a:rPr>
              <a:t>	Establecer estrategias de concientización a los empleados a través de </a:t>
            </a:r>
            <a:r>
              <a:rPr lang="es-CO" sz="4000" b="1" dirty="0">
                <a:solidFill>
                  <a:srgbClr val="002060"/>
                </a:solidFill>
                <a:latin typeface="Myriad Pro" panose="020B0503030403020204" pitchFamily="34" charset="0"/>
              </a:rPr>
              <a:t>capacitaciones </a:t>
            </a:r>
            <a:r>
              <a:rPr lang="es-CO" sz="4000" dirty="0">
                <a:solidFill>
                  <a:srgbClr val="002060"/>
                </a:solidFill>
              </a:rPr>
              <a:t>de orientación a la prevención de 	accidentes de tránsito y respeto por las señales de tránsito vehicular, que permitan la adopción de conductas proactivas 	frente al manejo defensivo.</a:t>
            </a:r>
          </a:p>
          <a:p>
            <a:pPr algn="just">
              <a:tabLst>
                <a:tab pos="542925" algn="l"/>
              </a:tabLst>
            </a:pPr>
            <a:endParaRPr lang="en-US" sz="4000" dirty="0">
              <a:solidFill>
                <a:srgbClr val="002060"/>
              </a:solidFill>
            </a:endParaRPr>
          </a:p>
          <a:p>
            <a:pPr algn="just">
              <a:tabLst>
                <a:tab pos="542925" algn="l"/>
              </a:tabLst>
            </a:pPr>
            <a:r>
              <a:rPr lang="es-CO" sz="4000" dirty="0">
                <a:solidFill>
                  <a:srgbClr val="002060"/>
                </a:solidFill>
              </a:rPr>
              <a:t>	Vigilar la responsabilidad de los contratistas en el </a:t>
            </a:r>
            <a:r>
              <a:rPr lang="es-CO" sz="4000" b="1" dirty="0">
                <a:solidFill>
                  <a:srgbClr val="002060"/>
                </a:solidFill>
                <a:latin typeface="Myriad Pro" panose="020B0503030403020204" pitchFamily="34" charset="0"/>
              </a:rPr>
              <a:t>mantenimiento preventivo y correctivo</a:t>
            </a:r>
            <a:r>
              <a:rPr lang="es-CO" sz="4000" dirty="0">
                <a:solidFill>
                  <a:srgbClr val="002060"/>
                </a:solidFill>
              </a:rPr>
              <a:t>, con el objeto de mantener 	un desempeño óptimo de sus vehículos, estableciendo las medidas de control para evitar la ocurrencia de accidentes o de 	</a:t>
            </a:r>
            <a:r>
              <a:rPr lang="es-CO" sz="4000" b="1" dirty="0">
                <a:solidFill>
                  <a:srgbClr val="002060"/>
                </a:solidFill>
              </a:rPr>
              <a:t>contaminación biológica </a:t>
            </a:r>
            <a:r>
              <a:rPr lang="es-CO" sz="4000" dirty="0">
                <a:solidFill>
                  <a:srgbClr val="002060"/>
                </a:solidFill>
              </a:rPr>
              <a:t>que puedan generar daños al individuo o a terceros.</a:t>
            </a:r>
          </a:p>
          <a:p>
            <a:pPr algn="just">
              <a:tabLst>
                <a:tab pos="542925" algn="l"/>
              </a:tabLst>
            </a:pPr>
            <a:endParaRPr lang="en-US" sz="4000" dirty="0">
              <a:solidFill>
                <a:srgbClr val="002060"/>
              </a:solidFill>
            </a:endParaRPr>
          </a:p>
          <a:p>
            <a:pPr algn="just">
              <a:tabLst>
                <a:tab pos="542925" algn="l"/>
              </a:tabLst>
            </a:pPr>
            <a:r>
              <a:rPr lang="es-CO" sz="4000" b="1" dirty="0">
                <a:solidFill>
                  <a:srgbClr val="002060"/>
                </a:solidFill>
                <a:latin typeface="Myriad Pro" panose="020B0503030403020204" pitchFamily="34" charset="0"/>
              </a:rPr>
              <a:t>La gerencia destinará los recursos </a:t>
            </a:r>
            <a:r>
              <a:rPr lang="es-CO" sz="4000" dirty="0">
                <a:solidFill>
                  <a:srgbClr val="002060"/>
                </a:solidFill>
              </a:rPr>
              <a:t>financieros, humanos y técnicos necesarios para dar cumplimiento a ésta política.</a:t>
            </a:r>
          </a:p>
          <a:p>
            <a:pPr algn="just"/>
            <a:endParaRPr lang="es-CO" sz="4000" dirty="0">
              <a:solidFill>
                <a:schemeClr val="accent5">
                  <a:lumMod val="50000"/>
                </a:schemeClr>
              </a:solidFill>
            </a:endParaRPr>
          </a:p>
        </p:txBody>
      </p:sp>
      <p:pic>
        <p:nvPicPr>
          <p:cNvPr id="7" name="Picture 6"/>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630247" y="11688824"/>
            <a:ext cx="1380197" cy="1512168"/>
          </a:xfrm>
          <a:prstGeom prst="rect">
            <a:avLst/>
          </a:prstGeom>
        </p:spPr>
      </p:pic>
      <p:pic>
        <p:nvPicPr>
          <p:cNvPr id="8" name="Picture 7"/>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630247" y="13795959"/>
            <a:ext cx="1380197" cy="1512168"/>
          </a:xfrm>
          <a:prstGeom prst="rect">
            <a:avLst/>
          </a:prstGeom>
        </p:spPr>
      </p:pic>
      <p:pic>
        <p:nvPicPr>
          <p:cNvPr id="9" name="Picture 8"/>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630247" y="16104690"/>
            <a:ext cx="1380197" cy="1512168"/>
          </a:xfrm>
          <a:prstGeom prst="rect">
            <a:avLst/>
          </a:prstGeom>
        </p:spPr>
      </p:pic>
      <p:sp>
        <p:nvSpPr>
          <p:cNvPr id="10" name="Subtitle 2">
            <a:extLst>
              <a:ext uri="{FF2B5EF4-FFF2-40B4-BE49-F238E27FC236}">
                <a16:creationId xmlns:a16="http://schemas.microsoft.com/office/drawing/2014/main" id="{5FE1E5D3-D5BD-4BAE-929A-2E40D1865AFE}"/>
              </a:ext>
            </a:extLst>
          </p:cNvPr>
          <p:cNvSpPr txBox="1">
            <a:spLocks/>
          </p:cNvSpPr>
          <p:nvPr/>
        </p:nvSpPr>
        <p:spPr>
          <a:xfrm>
            <a:off x="21924818" y="19788531"/>
            <a:ext cx="8587803" cy="126668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pPr>
            <a:r>
              <a:rPr lang="es-ES" sz="4000" dirty="0">
                <a:solidFill>
                  <a:srgbClr val="002060"/>
                </a:solidFill>
              </a:rPr>
              <a:t>ERICK LEONARDO CUCUNUBA BELLO</a:t>
            </a:r>
          </a:p>
          <a:p>
            <a:pPr algn="l">
              <a:lnSpc>
                <a:spcPct val="100000"/>
              </a:lnSpc>
              <a:spcBef>
                <a:spcPts val="0"/>
              </a:spcBef>
            </a:pPr>
            <a:r>
              <a:rPr lang="es-ES" sz="4000" dirty="0">
                <a:solidFill>
                  <a:srgbClr val="002060"/>
                </a:solidFill>
              </a:rPr>
              <a:t>Representante Legal</a:t>
            </a:r>
          </a:p>
          <a:p>
            <a:pPr algn="l">
              <a:lnSpc>
                <a:spcPct val="100000"/>
              </a:lnSpc>
              <a:spcBef>
                <a:spcPts val="0"/>
              </a:spcBef>
            </a:pPr>
            <a:r>
              <a:rPr lang="es-ES" sz="4000" dirty="0">
                <a:solidFill>
                  <a:schemeClr val="accent5">
                    <a:lumMod val="50000"/>
                  </a:schemeClr>
                </a:solidFill>
              </a:rPr>
              <a:t> </a:t>
            </a:r>
          </a:p>
        </p:txBody>
      </p:sp>
      <p:sp>
        <p:nvSpPr>
          <p:cNvPr id="11" name="Hexagon 10">
            <a:extLst>
              <a:ext uri="{FF2B5EF4-FFF2-40B4-BE49-F238E27FC236}">
                <a16:creationId xmlns:a16="http://schemas.microsoft.com/office/drawing/2014/main" id="{51100AA1-E0DD-4649-8E8A-0CEFEE90BBD4}"/>
              </a:ext>
            </a:extLst>
          </p:cNvPr>
          <p:cNvSpPr/>
          <p:nvPr/>
        </p:nvSpPr>
        <p:spPr>
          <a:xfrm rot="5400000">
            <a:off x="21642393" y="1534338"/>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pic>
        <p:nvPicPr>
          <p:cNvPr id="2" name="Picture 1">
            <a:extLst>
              <a:ext uri="{FF2B5EF4-FFF2-40B4-BE49-F238E27FC236}">
                <a16:creationId xmlns:a16="http://schemas.microsoft.com/office/drawing/2014/main" id="{998EE0FC-6534-4188-8F63-BB91BB8AD83C}"/>
              </a:ext>
            </a:extLst>
          </p:cNvPr>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3409937" y="18634942"/>
            <a:ext cx="2945216" cy="1938212"/>
          </a:xfrm>
          <a:prstGeom prst="rect">
            <a:avLst/>
          </a:prstGeom>
        </p:spPr>
      </p:pic>
    </p:spTree>
    <p:extLst>
      <p:ext uri="{BB962C8B-B14F-4D97-AF65-F5344CB8AC3E}">
        <p14:creationId xmlns:p14="http://schemas.microsoft.com/office/powerpoint/2010/main" val="3734312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4816A1BF-3943-4D47-82CB-45B379A4C514}"/>
              </a:ext>
            </a:extLst>
          </p:cNvPr>
          <p:cNvPicPr>
            <a:picLocks noChangeAspect="1"/>
          </p:cNvPicPr>
          <p:nvPr/>
        </p:nvPicPr>
        <p:blipFill rotWithShape="1">
          <a:blip r:embed="rId2">
            <a:extLst>
              <a:ext uri="{28A0092B-C50C-407E-A947-70E740481C1C}">
                <a14:useLocalDpi xmlns:a14="http://schemas.microsoft.com/office/drawing/2010/main" val="0"/>
              </a:ext>
            </a:extLst>
          </a:blip>
          <a:srcRect r="5061" b="3752"/>
          <a:stretch/>
        </p:blipFill>
        <p:spPr>
          <a:xfrm>
            <a:off x="21597678" y="6824158"/>
            <a:ext cx="10806372" cy="14778542"/>
          </a:xfrm>
          <a:prstGeom prst="rect">
            <a:avLst/>
          </a:prstGeom>
        </p:spPr>
      </p:pic>
      <p:sp>
        <p:nvSpPr>
          <p:cNvPr id="21" name="TextBox 20">
            <a:extLst>
              <a:ext uri="{FF2B5EF4-FFF2-40B4-BE49-F238E27FC236}">
                <a16:creationId xmlns:a16="http://schemas.microsoft.com/office/drawing/2014/main" id="{B20F99A2-9888-43F3-8D4C-1451C1556197}"/>
              </a:ext>
            </a:extLst>
          </p:cNvPr>
          <p:cNvSpPr txBox="1"/>
          <p:nvPr/>
        </p:nvSpPr>
        <p:spPr>
          <a:xfrm>
            <a:off x="1080345" y="10197980"/>
            <a:ext cx="22034448" cy="8956298"/>
          </a:xfrm>
          <a:prstGeom prst="rect">
            <a:avLst/>
          </a:prstGeom>
          <a:noFill/>
        </p:spPr>
        <p:txBody>
          <a:bodyPr wrap="square" rtlCol="0">
            <a:spAutoFit/>
          </a:bodyPr>
          <a:lstStyle/>
          <a:p>
            <a:pPr algn="ctr"/>
            <a:r>
              <a:rPr lang="es-MX" sz="7200" dirty="0">
                <a:solidFill>
                  <a:schemeClr val="bg1">
                    <a:lumMod val="95000"/>
                    <a:lumOff val="5000"/>
                  </a:schemeClr>
                </a:solidFill>
              </a:rPr>
              <a:t>El 11 de marzo de 2020, la Organización Mundial de la Salud (OMS) declaró a COVID-19 una pandemia mundial. Una pandemia global es una nueva enfermedad que se ha extendido por todo el mundo. Esto significa que detener la propagación completa del virus no es el objetivo (porque ya está en todas partes); en cambio, debemos centrarnos en reducir la velocidad de propagación y que las personas enfermen.</a:t>
            </a:r>
          </a:p>
        </p:txBody>
      </p:sp>
      <p:sp>
        <p:nvSpPr>
          <p:cNvPr id="6" name="Title 1">
            <a:extLst>
              <a:ext uri="{FF2B5EF4-FFF2-40B4-BE49-F238E27FC236}">
                <a16:creationId xmlns:a16="http://schemas.microsoft.com/office/drawing/2014/main" id="{12DDECFE-5186-4328-913E-97135D087288}"/>
              </a:ext>
            </a:extLst>
          </p:cNvPr>
          <p:cNvSpPr txBox="1">
            <a:spLocks/>
          </p:cNvSpPr>
          <p:nvPr/>
        </p:nvSpPr>
        <p:spPr>
          <a:xfrm>
            <a:off x="15409937" y="3312518"/>
            <a:ext cx="14604353" cy="3744416"/>
          </a:xfrm>
          <a:prstGeom prst="rect">
            <a:avLst/>
          </a:prstGeom>
        </p:spPr>
        <p:txBody>
          <a:bodyPr/>
          <a:lstStyle>
            <a:defPPr>
              <a:defRPr lang="es-CO"/>
            </a:defPPr>
            <a:lvl1pPr algn="ctr" defTabSz="3086100">
              <a:spcBef>
                <a:spcPct val="0"/>
              </a:spcBef>
              <a:buNone/>
              <a:defRPr sz="11500" b="1">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a typeface="+mj-ea"/>
                <a:cs typeface="Adobe Devanagari" panose="02040503050201020203"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s-MX" sz="9600" dirty="0"/>
              <a:t>¿POR QUÉ ES IMPORTANTE COVID-19?</a:t>
            </a:r>
          </a:p>
        </p:txBody>
      </p:sp>
      <p:sp>
        <p:nvSpPr>
          <p:cNvPr id="5" name="Hexagon 4">
            <a:extLst>
              <a:ext uri="{FF2B5EF4-FFF2-40B4-BE49-F238E27FC236}">
                <a16:creationId xmlns:a16="http://schemas.microsoft.com/office/drawing/2014/main" id="{D3BF6C6E-589B-433B-A08A-E6C14DF1FDA7}"/>
              </a:ext>
            </a:extLst>
          </p:cNvPr>
          <p:cNvSpPr/>
          <p:nvPr/>
        </p:nvSpPr>
        <p:spPr>
          <a:xfrm rot="5400000">
            <a:off x="21349414" y="1136686"/>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Tree>
    <p:extLst>
      <p:ext uri="{BB962C8B-B14F-4D97-AF65-F5344CB8AC3E}">
        <p14:creationId xmlns:p14="http://schemas.microsoft.com/office/powerpoint/2010/main" val="5224877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2DDECFE-5186-4328-913E-97135D087288}"/>
              </a:ext>
            </a:extLst>
          </p:cNvPr>
          <p:cNvSpPr txBox="1">
            <a:spLocks/>
          </p:cNvSpPr>
          <p:nvPr/>
        </p:nvSpPr>
        <p:spPr>
          <a:xfrm>
            <a:off x="17642184" y="2620397"/>
            <a:ext cx="13911599" cy="1677754"/>
          </a:xfrm>
          <a:prstGeom prst="rect">
            <a:avLst/>
          </a:prstGeom>
        </p:spPr>
        <p:txBody>
          <a:bodyPr/>
          <a:lstStyle>
            <a:defPPr>
              <a:defRPr lang="es-CO"/>
            </a:defPPr>
            <a:lvl1pPr algn="ctr" defTabSz="3086100">
              <a:spcBef>
                <a:spcPct val="0"/>
              </a:spcBef>
              <a:buNone/>
              <a:defRPr sz="9600" b="1">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a typeface="+mj-ea"/>
                <a:cs typeface="Adobe Devanagari" panose="02040503050201020203"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s-ES" dirty="0"/>
              <a:t>BIOSEGURIDAD</a:t>
            </a:r>
          </a:p>
        </p:txBody>
      </p:sp>
      <p:pic>
        <p:nvPicPr>
          <p:cNvPr id="11" name="Picture 10">
            <a:extLst>
              <a:ext uri="{FF2B5EF4-FFF2-40B4-BE49-F238E27FC236}">
                <a16:creationId xmlns:a16="http://schemas.microsoft.com/office/drawing/2014/main" id="{61F0BEAD-1BA8-40F8-ABAB-813274A2DFB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584401" y="9145166"/>
            <a:ext cx="2174800" cy="2184509"/>
          </a:xfrm>
          <a:prstGeom prst="rect">
            <a:avLst/>
          </a:prstGeom>
        </p:spPr>
      </p:pic>
      <p:pic>
        <p:nvPicPr>
          <p:cNvPr id="14" name="Picture 13">
            <a:extLst>
              <a:ext uri="{FF2B5EF4-FFF2-40B4-BE49-F238E27FC236}">
                <a16:creationId xmlns:a16="http://schemas.microsoft.com/office/drawing/2014/main" id="{D4A84C64-5B2A-47CE-B550-D7C534DAD57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584401" y="11953478"/>
            <a:ext cx="2174800" cy="2184509"/>
          </a:xfrm>
          <a:prstGeom prst="rect">
            <a:avLst/>
          </a:prstGeom>
        </p:spPr>
      </p:pic>
      <p:pic>
        <p:nvPicPr>
          <p:cNvPr id="15" name="Picture 14">
            <a:extLst>
              <a:ext uri="{FF2B5EF4-FFF2-40B4-BE49-F238E27FC236}">
                <a16:creationId xmlns:a16="http://schemas.microsoft.com/office/drawing/2014/main" id="{11172903-D4B0-400E-8C7B-787C77EF34D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584401" y="14761790"/>
            <a:ext cx="2174800" cy="2184509"/>
          </a:xfrm>
          <a:prstGeom prst="rect">
            <a:avLst/>
          </a:prstGeom>
        </p:spPr>
      </p:pic>
      <p:pic>
        <p:nvPicPr>
          <p:cNvPr id="16" name="Picture 15">
            <a:extLst>
              <a:ext uri="{FF2B5EF4-FFF2-40B4-BE49-F238E27FC236}">
                <a16:creationId xmlns:a16="http://schemas.microsoft.com/office/drawing/2014/main" id="{13EA4C30-20A1-4888-A0BF-BE3A4722484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584401" y="17570102"/>
            <a:ext cx="2174800" cy="2184509"/>
          </a:xfrm>
          <a:prstGeom prst="rect">
            <a:avLst/>
          </a:prstGeom>
        </p:spPr>
      </p:pic>
      <p:pic>
        <p:nvPicPr>
          <p:cNvPr id="20" name="Picture 19">
            <a:extLst>
              <a:ext uri="{FF2B5EF4-FFF2-40B4-BE49-F238E27FC236}">
                <a16:creationId xmlns:a16="http://schemas.microsoft.com/office/drawing/2014/main" id="{4816A1BF-3943-4D47-82CB-45B379A4C5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79547" y="4418524"/>
            <a:ext cx="12597069" cy="16993114"/>
          </a:xfrm>
          <a:prstGeom prst="rect">
            <a:avLst/>
          </a:prstGeom>
        </p:spPr>
      </p:pic>
      <p:sp>
        <p:nvSpPr>
          <p:cNvPr id="21" name="TextBox 20">
            <a:extLst>
              <a:ext uri="{FF2B5EF4-FFF2-40B4-BE49-F238E27FC236}">
                <a16:creationId xmlns:a16="http://schemas.microsoft.com/office/drawing/2014/main" id="{B20F99A2-9888-43F3-8D4C-1451C1556197}"/>
              </a:ext>
            </a:extLst>
          </p:cNvPr>
          <p:cNvSpPr txBox="1"/>
          <p:nvPr/>
        </p:nvSpPr>
        <p:spPr>
          <a:xfrm>
            <a:off x="4232012" y="9502091"/>
            <a:ext cx="7347909" cy="1015663"/>
          </a:xfrm>
          <a:prstGeom prst="rect">
            <a:avLst/>
          </a:prstGeom>
          <a:noFill/>
        </p:spPr>
        <p:txBody>
          <a:bodyPr wrap="none" rtlCol="0">
            <a:spAutoFit/>
          </a:bodyPr>
          <a:lstStyle/>
          <a:p>
            <a:r>
              <a:rPr lang="es-MX" dirty="0">
                <a:solidFill>
                  <a:schemeClr val="bg1">
                    <a:lumMod val="95000"/>
                    <a:lumOff val="5000"/>
                  </a:schemeClr>
                </a:solidFill>
              </a:rPr>
              <a:t>Distanciamiento social</a:t>
            </a:r>
          </a:p>
        </p:txBody>
      </p:sp>
      <p:sp>
        <p:nvSpPr>
          <p:cNvPr id="24" name="TextBox 23">
            <a:extLst>
              <a:ext uri="{FF2B5EF4-FFF2-40B4-BE49-F238E27FC236}">
                <a16:creationId xmlns:a16="http://schemas.microsoft.com/office/drawing/2014/main" id="{A9A0B3BA-891D-4ACB-A4E6-40C94ED7E489}"/>
              </a:ext>
            </a:extLst>
          </p:cNvPr>
          <p:cNvSpPr txBox="1"/>
          <p:nvPr/>
        </p:nvSpPr>
        <p:spPr>
          <a:xfrm>
            <a:off x="4232012" y="11774163"/>
            <a:ext cx="5953874" cy="1015663"/>
          </a:xfrm>
          <a:prstGeom prst="rect">
            <a:avLst/>
          </a:prstGeom>
          <a:noFill/>
        </p:spPr>
        <p:txBody>
          <a:bodyPr wrap="none" rtlCol="0">
            <a:spAutoFit/>
          </a:bodyPr>
          <a:lstStyle/>
          <a:p>
            <a:r>
              <a:rPr lang="es-MX" dirty="0">
                <a:solidFill>
                  <a:schemeClr val="bg1">
                    <a:lumMod val="95000"/>
                    <a:lumOff val="5000"/>
                  </a:schemeClr>
                </a:solidFill>
              </a:rPr>
              <a:t>Higiene de manos</a:t>
            </a:r>
          </a:p>
        </p:txBody>
      </p:sp>
      <p:sp>
        <p:nvSpPr>
          <p:cNvPr id="22" name="TextBox 21">
            <a:extLst>
              <a:ext uri="{FF2B5EF4-FFF2-40B4-BE49-F238E27FC236}">
                <a16:creationId xmlns:a16="http://schemas.microsoft.com/office/drawing/2014/main" id="{452C66F4-3920-48D8-9617-777E91C90966}"/>
              </a:ext>
            </a:extLst>
          </p:cNvPr>
          <p:cNvSpPr txBox="1"/>
          <p:nvPr/>
        </p:nvSpPr>
        <p:spPr>
          <a:xfrm>
            <a:off x="4232012" y="12910199"/>
            <a:ext cx="14310841" cy="1015663"/>
          </a:xfrm>
          <a:prstGeom prst="rect">
            <a:avLst/>
          </a:prstGeom>
          <a:noFill/>
        </p:spPr>
        <p:txBody>
          <a:bodyPr wrap="none" rtlCol="0">
            <a:spAutoFit/>
          </a:bodyPr>
          <a:lstStyle>
            <a:defPPr>
              <a:defRPr lang="es-CO"/>
            </a:defPPr>
            <a:lvl1pPr>
              <a:defRPr>
                <a:solidFill>
                  <a:schemeClr val="bg1">
                    <a:lumMod val="95000"/>
                    <a:lumOff val="5000"/>
                  </a:schemeClr>
                </a:solidFill>
              </a:defRPr>
            </a:lvl1pPr>
          </a:lstStyle>
          <a:p>
            <a:r>
              <a:rPr lang="es-MX" dirty="0"/>
              <a:t>Uso de equipo de protección individual (EPI)</a:t>
            </a:r>
          </a:p>
        </p:txBody>
      </p:sp>
      <p:sp>
        <p:nvSpPr>
          <p:cNvPr id="26" name="TextBox 25">
            <a:extLst>
              <a:ext uri="{FF2B5EF4-FFF2-40B4-BE49-F238E27FC236}">
                <a16:creationId xmlns:a16="http://schemas.microsoft.com/office/drawing/2014/main" id="{F85C68A8-9802-4D50-8573-741DC60BE032}"/>
              </a:ext>
            </a:extLst>
          </p:cNvPr>
          <p:cNvSpPr txBox="1"/>
          <p:nvPr/>
        </p:nvSpPr>
        <p:spPr>
          <a:xfrm>
            <a:off x="5811031" y="15182271"/>
            <a:ext cx="6576096" cy="1015663"/>
          </a:xfrm>
          <a:prstGeom prst="rect">
            <a:avLst/>
          </a:prstGeom>
          <a:noFill/>
        </p:spPr>
        <p:txBody>
          <a:bodyPr wrap="none" rtlCol="0">
            <a:spAutoFit/>
          </a:bodyPr>
          <a:lstStyle>
            <a:defPPr>
              <a:defRPr lang="es-CO"/>
            </a:defPPr>
            <a:lvl1pPr>
              <a:defRPr>
                <a:solidFill>
                  <a:schemeClr val="bg1">
                    <a:lumMod val="95000"/>
                    <a:lumOff val="5000"/>
                  </a:schemeClr>
                </a:solidFill>
              </a:defRPr>
            </a:lvl1pPr>
          </a:lstStyle>
          <a:p>
            <a:pPr marL="857250" indent="-857250">
              <a:buFont typeface="Wingdings" panose="05000000000000000000" pitchFamily="2" charset="2"/>
              <a:buChar char="ü"/>
            </a:pPr>
            <a:r>
              <a:rPr lang="es-MX" dirty="0"/>
              <a:t>Uso de tapabocas</a:t>
            </a:r>
          </a:p>
        </p:txBody>
      </p:sp>
      <p:sp>
        <p:nvSpPr>
          <p:cNvPr id="27" name="TextBox 26">
            <a:extLst>
              <a:ext uri="{FF2B5EF4-FFF2-40B4-BE49-F238E27FC236}">
                <a16:creationId xmlns:a16="http://schemas.microsoft.com/office/drawing/2014/main" id="{DE5C4AE9-A0E1-4F28-A484-995DC215C32F}"/>
              </a:ext>
            </a:extLst>
          </p:cNvPr>
          <p:cNvSpPr txBox="1"/>
          <p:nvPr/>
        </p:nvSpPr>
        <p:spPr>
          <a:xfrm>
            <a:off x="4232012" y="17454343"/>
            <a:ext cx="10662791" cy="1015663"/>
          </a:xfrm>
          <a:prstGeom prst="rect">
            <a:avLst/>
          </a:prstGeom>
          <a:noFill/>
        </p:spPr>
        <p:txBody>
          <a:bodyPr wrap="none" rtlCol="0">
            <a:spAutoFit/>
          </a:bodyPr>
          <a:lstStyle>
            <a:defPPr>
              <a:defRPr lang="es-CO"/>
            </a:defPPr>
            <a:lvl1pPr>
              <a:defRPr>
                <a:solidFill>
                  <a:schemeClr val="bg1">
                    <a:lumMod val="95000"/>
                    <a:lumOff val="5000"/>
                  </a:schemeClr>
                </a:solidFill>
              </a:defRPr>
            </a:lvl1pPr>
          </a:lstStyle>
          <a:p>
            <a:r>
              <a:rPr lang="es-MX" dirty="0"/>
              <a:t>Control de condiciones de riesgos</a:t>
            </a:r>
          </a:p>
        </p:txBody>
      </p:sp>
      <p:sp>
        <p:nvSpPr>
          <p:cNvPr id="28" name="TextBox 27">
            <a:extLst>
              <a:ext uri="{FF2B5EF4-FFF2-40B4-BE49-F238E27FC236}">
                <a16:creationId xmlns:a16="http://schemas.microsoft.com/office/drawing/2014/main" id="{87AF1B4C-23D9-4F9E-9C71-C3E773C11805}"/>
              </a:ext>
            </a:extLst>
          </p:cNvPr>
          <p:cNvSpPr txBox="1"/>
          <p:nvPr/>
        </p:nvSpPr>
        <p:spPr>
          <a:xfrm>
            <a:off x="4232012" y="10638127"/>
            <a:ext cx="9792168" cy="1015663"/>
          </a:xfrm>
          <a:prstGeom prst="rect">
            <a:avLst/>
          </a:prstGeom>
          <a:noFill/>
        </p:spPr>
        <p:txBody>
          <a:bodyPr wrap="none" rtlCol="0">
            <a:spAutoFit/>
          </a:bodyPr>
          <a:lstStyle>
            <a:defPPr>
              <a:defRPr lang="es-CO"/>
            </a:defPPr>
            <a:lvl1pPr>
              <a:defRPr>
                <a:solidFill>
                  <a:schemeClr val="bg1">
                    <a:lumMod val="95000"/>
                    <a:lumOff val="5000"/>
                  </a:schemeClr>
                </a:solidFill>
              </a:defRPr>
            </a:lvl1pPr>
          </a:lstStyle>
          <a:p>
            <a:r>
              <a:rPr lang="es-MX" dirty="0"/>
              <a:t>Promoción  de trabajo remoto </a:t>
            </a:r>
          </a:p>
        </p:txBody>
      </p:sp>
      <p:sp>
        <p:nvSpPr>
          <p:cNvPr id="29" name="TextBox 28">
            <a:extLst>
              <a:ext uri="{FF2B5EF4-FFF2-40B4-BE49-F238E27FC236}">
                <a16:creationId xmlns:a16="http://schemas.microsoft.com/office/drawing/2014/main" id="{FD181E89-1B7B-40CD-B93D-1B46846F2FEF}"/>
              </a:ext>
            </a:extLst>
          </p:cNvPr>
          <p:cNvSpPr txBox="1"/>
          <p:nvPr/>
        </p:nvSpPr>
        <p:spPr>
          <a:xfrm>
            <a:off x="5811031" y="14046235"/>
            <a:ext cx="5853525" cy="1015663"/>
          </a:xfrm>
          <a:prstGeom prst="rect">
            <a:avLst/>
          </a:prstGeom>
          <a:noFill/>
        </p:spPr>
        <p:txBody>
          <a:bodyPr wrap="none" rtlCol="0">
            <a:spAutoFit/>
          </a:bodyPr>
          <a:lstStyle>
            <a:defPPr>
              <a:defRPr lang="es-CO"/>
            </a:defPPr>
            <a:lvl1pPr>
              <a:defRPr>
                <a:solidFill>
                  <a:schemeClr val="bg1">
                    <a:lumMod val="95000"/>
                    <a:lumOff val="5000"/>
                  </a:schemeClr>
                </a:solidFill>
              </a:defRPr>
            </a:lvl1pPr>
          </a:lstStyle>
          <a:p>
            <a:pPr marL="857250" indent="-857250">
              <a:buFont typeface="Wingdings" panose="05000000000000000000" pitchFamily="2" charset="2"/>
              <a:buChar char="ü"/>
            </a:pPr>
            <a:r>
              <a:rPr lang="es-MX" dirty="0"/>
              <a:t>Uso de guantes</a:t>
            </a:r>
          </a:p>
        </p:txBody>
      </p:sp>
      <p:sp>
        <p:nvSpPr>
          <p:cNvPr id="30" name="TextBox 29">
            <a:extLst>
              <a:ext uri="{FF2B5EF4-FFF2-40B4-BE49-F238E27FC236}">
                <a16:creationId xmlns:a16="http://schemas.microsoft.com/office/drawing/2014/main" id="{61AF65F4-6D86-402F-BD44-1239454F669F}"/>
              </a:ext>
            </a:extLst>
          </p:cNvPr>
          <p:cNvSpPr txBox="1"/>
          <p:nvPr/>
        </p:nvSpPr>
        <p:spPr>
          <a:xfrm>
            <a:off x="4232012" y="16318307"/>
            <a:ext cx="12594410" cy="1015663"/>
          </a:xfrm>
          <a:prstGeom prst="rect">
            <a:avLst/>
          </a:prstGeom>
          <a:noFill/>
        </p:spPr>
        <p:txBody>
          <a:bodyPr wrap="none" rtlCol="0">
            <a:spAutoFit/>
          </a:bodyPr>
          <a:lstStyle>
            <a:defPPr>
              <a:defRPr lang="es-CO"/>
            </a:defPPr>
            <a:lvl1pPr>
              <a:defRPr>
                <a:solidFill>
                  <a:schemeClr val="bg1">
                    <a:lumMod val="95000"/>
                    <a:lumOff val="5000"/>
                  </a:schemeClr>
                </a:solidFill>
              </a:defRPr>
            </a:lvl1pPr>
          </a:lstStyle>
          <a:p>
            <a:r>
              <a:rPr lang="es-MX" dirty="0"/>
              <a:t>Control de síntomas en los trabajadores</a:t>
            </a:r>
          </a:p>
        </p:txBody>
      </p:sp>
      <p:sp>
        <p:nvSpPr>
          <p:cNvPr id="31" name="TextBox 30">
            <a:extLst>
              <a:ext uri="{FF2B5EF4-FFF2-40B4-BE49-F238E27FC236}">
                <a16:creationId xmlns:a16="http://schemas.microsoft.com/office/drawing/2014/main" id="{94747550-BF1A-4A05-A4E1-66548FD23ADF}"/>
              </a:ext>
            </a:extLst>
          </p:cNvPr>
          <p:cNvSpPr txBox="1"/>
          <p:nvPr/>
        </p:nvSpPr>
        <p:spPr>
          <a:xfrm>
            <a:off x="4232012" y="18590377"/>
            <a:ext cx="10741082" cy="1015663"/>
          </a:xfrm>
          <a:prstGeom prst="rect">
            <a:avLst/>
          </a:prstGeom>
          <a:noFill/>
        </p:spPr>
        <p:txBody>
          <a:bodyPr wrap="none" rtlCol="0">
            <a:spAutoFit/>
          </a:bodyPr>
          <a:lstStyle>
            <a:defPPr>
              <a:defRPr lang="es-CO"/>
            </a:defPPr>
            <a:lvl1pPr>
              <a:defRPr>
                <a:solidFill>
                  <a:schemeClr val="bg1">
                    <a:lumMod val="95000"/>
                    <a:lumOff val="5000"/>
                  </a:schemeClr>
                </a:solidFill>
              </a:defRPr>
            </a:lvl1pPr>
          </a:lstStyle>
          <a:p>
            <a:r>
              <a:rPr lang="es-MX" dirty="0"/>
              <a:t>Aislamiento de personal en riesgo</a:t>
            </a:r>
          </a:p>
        </p:txBody>
      </p:sp>
      <p:sp>
        <p:nvSpPr>
          <p:cNvPr id="17" name="Hexagon 16">
            <a:extLst>
              <a:ext uri="{FF2B5EF4-FFF2-40B4-BE49-F238E27FC236}">
                <a16:creationId xmlns:a16="http://schemas.microsoft.com/office/drawing/2014/main" id="{E8C86ECB-0565-4327-9915-722F56B11F88}"/>
              </a:ext>
            </a:extLst>
          </p:cNvPr>
          <p:cNvSpPr/>
          <p:nvPr/>
        </p:nvSpPr>
        <p:spPr>
          <a:xfrm rot="5400000">
            <a:off x="16801072" y="2953027"/>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Tree>
    <p:extLst>
      <p:ext uri="{BB962C8B-B14F-4D97-AF65-F5344CB8AC3E}">
        <p14:creationId xmlns:p14="http://schemas.microsoft.com/office/powerpoint/2010/main" val="5644983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Hexagon 24">
            <a:extLst>
              <a:ext uri="{FF2B5EF4-FFF2-40B4-BE49-F238E27FC236}">
                <a16:creationId xmlns:a16="http://schemas.microsoft.com/office/drawing/2014/main" id="{DDE5A814-E521-459E-836B-D3160EAC62A9}"/>
              </a:ext>
            </a:extLst>
          </p:cNvPr>
          <p:cNvSpPr/>
          <p:nvPr/>
        </p:nvSpPr>
        <p:spPr>
          <a:xfrm>
            <a:off x="26969371" y="17987758"/>
            <a:ext cx="3130198" cy="2606680"/>
          </a:xfrm>
          <a:prstGeom prst="hexagon">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s-MX"/>
          </a:p>
        </p:txBody>
      </p:sp>
      <p:sp>
        <p:nvSpPr>
          <p:cNvPr id="24" name="Hexagon 23">
            <a:extLst>
              <a:ext uri="{FF2B5EF4-FFF2-40B4-BE49-F238E27FC236}">
                <a16:creationId xmlns:a16="http://schemas.microsoft.com/office/drawing/2014/main" id="{054F3CEA-0139-4547-BB42-C9E57EABA8B6}"/>
              </a:ext>
            </a:extLst>
          </p:cNvPr>
          <p:cNvSpPr/>
          <p:nvPr/>
        </p:nvSpPr>
        <p:spPr>
          <a:xfrm>
            <a:off x="25025155" y="16870564"/>
            <a:ext cx="2369410" cy="2131432"/>
          </a:xfrm>
          <a:prstGeom prst="hexagon">
            <a:avLst/>
          </a:prstGeom>
          <a:solidFill>
            <a:schemeClr val="bg1">
              <a:lumMod val="65000"/>
              <a:lumOff val="35000"/>
            </a:schemeClr>
          </a:solidFill>
          <a:ln>
            <a:solidFill>
              <a:schemeClr val="bg1">
                <a:lumMod val="75000"/>
                <a:lumOff val="2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endParaRPr lang="es-MX"/>
          </a:p>
        </p:txBody>
      </p:sp>
      <p:sp>
        <p:nvSpPr>
          <p:cNvPr id="23" name="Hexagon 22">
            <a:extLst>
              <a:ext uri="{FF2B5EF4-FFF2-40B4-BE49-F238E27FC236}">
                <a16:creationId xmlns:a16="http://schemas.microsoft.com/office/drawing/2014/main" id="{53A3D424-FF62-4C50-8D9D-C7D063191677}"/>
              </a:ext>
            </a:extLst>
          </p:cNvPr>
          <p:cNvSpPr/>
          <p:nvPr/>
        </p:nvSpPr>
        <p:spPr>
          <a:xfrm>
            <a:off x="27041379" y="15646428"/>
            <a:ext cx="2791282" cy="2131432"/>
          </a:xfrm>
          <a:prstGeom prst="hexagon">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s-MX"/>
          </a:p>
        </p:txBody>
      </p:sp>
      <p:sp>
        <p:nvSpPr>
          <p:cNvPr id="50" name="Title 1"/>
          <p:cNvSpPr txBox="1">
            <a:spLocks/>
          </p:cNvSpPr>
          <p:nvPr/>
        </p:nvSpPr>
        <p:spPr>
          <a:xfrm>
            <a:off x="15047609" y="4104606"/>
            <a:ext cx="15293651" cy="1496106"/>
          </a:xfrm>
          <a:prstGeom prst="rect">
            <a:avLst/>
          </a:prstGeom>
        </p:spPr>
        <p:txBody>
          <a:bodyPr/>
          <a:lstStyle>
            <a:lvl1pPr algn="ctr" defTabSz="3086100" rtl="0" eaLnBrk="1" latinLnBrk="0" hangingPunct="1">
              <a:spcBef>
                <a:spcPct val="0"/>
              </a:spcBef>
              <a:buNone/>
              <a:defRPr sz="149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11500" b="1" dirty="0">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cs typeface="Adobe Devanagari" panose="02040503050201020203" pitchFamily="18" charset="0"/>
              </a:rPr>
              <a:t>¿QUIENES SOMOS?</a:t>
            </a:r>
          </a:p>
        </p:txBody>
      </p:sp>
      <p:sp>
        <p:nvSpPr>
          <p:cNvPr id="9" name="Subtitle 2">
            <a:extLst>
              <a:ext uri="{FF2B5EF4-FFF2-40B4-BE49-F238E27FC236}">
                <a16:creationId xmlns:a16="http://schemas.microsoft.com/office/drawing/2014/main" id="{72ED9899-049B-4047-911B-AF2EEE673BC7}"/>
              </a:ext>
            </a:extLst>
          </p:cNvPr>
          <p:cNvSpPr txBox="1">
            <a:spLocks/>
          </p:cNvSpPr>
          <p:nvPr/>
        </p:nvSpPr>
        <p:spPr>
          <a:xfrm>
            <a:off x="2702675" y="8307628"/>
            <a:ext cx="28188982" cy="3765418"/>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tabLst>
                <a:tab pos="442913" algn="l"/>
              </a:tabLst>
            </a:pPr>
            <a:r>
              <a:rPr lang="es-CO" sz="6000" b="1" dirty="0">
                <a:solidFill>
                  <a:srgbClr val="002060"/>
                </a:solidFill>
                <a:latin typeface="Calibri" panose="020F0502020204030204" pitchFamily="34" charset="0"/>
                <a:cs typeface="Calibri" panose="020F0502020204030204" pitchFamily="34" charset="0"/>
              </a:rPr>
              <a:t>Nuestra empresa </a:t>
            </a:r>
            <a:r>
              <a:rPr lang="pt-BR" sz="6000" b="1" dirty="0">
                <a:solidFill>
                  <a:srgbClr val="002060"/>
                </a:solidFill>
                <a:latin typeface="Calibri" panose="020F0502020204030204" pitchFamily="34" charset="0"/>
                <a:cs typeface="Calibri" panose="020F0502020204030204" pitchFamily="34" charset="0"/>
              </a:rPr>
              <a:t>ACA AUDITORES &amp; CONSULTORES ASOCIADOS SAS</a:t>
            </a:r>
            <a:r>
              <a:rPr lang="es-CO" sz="6000" b="1" dirty="0">
                <a:solidFill>
                  <a:srgbClr val="002060"/>
                </a:solidFill>
                <a:latin typeface="Calibri" panose="020F0502020204030204" pitchFamily="34" charset="0"/>
                <a:cs typeface="Calibri" panose="020F0502020204030204" pitchFamily="34" charset="0"/>
              </a:rPr>
              <a:t>, </a:t>
            </a:r>
            <a:r>
              <a:rPr lang="es-MX" sz="6000" b="1" dirty="0">
                <a:solidFill>
                  <a:srgbClr val="002060"/>
                </a:solidFill>
                <a:latin typeface="Calibri" panose="020F0502020204030204" pitchFamily="34" charset="0"/>
                <a:cs typeface="Calibri" panose="020F0502020204030204" pitchFamily="34" charset="0"/>
              </a:rPr>
              <a:t>Somos una Firma de consultoría financiera, tributaria y de auditoría, liderada por un grupo de profesionales que acreditan basta experiencia en Firmas Multinacionales de Auditoría y en grupos económicos reconocidos en la Región.</a:t>
            </a:r>
          </a:p>
        </p:txBody>
      </p:sp>
      <p:sp>
        <p:nvSpPr>
          <p:cNvPr id="18" name="object 4">
            <a:extLst>
              <a:ext uri="{FF2B5EF4-FFF2-40B4-BE49-F238E27FC236}">
                <a16:creationId xmlns:a16="http://schemas.microsoft.com/office/drawing/2014/main" id="{90A2C5A3-FF86-49FD-B90E-21CA1792526E}"/>
              </a:ext>
            </a:extLst>
          </p:cNvPr>
          <p:cNvSpPr txBox="1"/>
          <p:nvPr/>
        </p:nvSpPr>
        <p:spPr>
          <a:xfrm>
            <a:off x="27651297" y="16193685"/>
            <a:ext cx="1959004" cy="607917"/>
          </a:xfrm>
          <a:prstGeom prst="rect">
            <a:avLst/>
          </a:prstGeom>
        </p:spPr>
        <p:txBody>
          <a:bodyPr wrap="square" lIns="0" tIns="0" rIns="0" bIns="0" rtlCol="0">
            <a:noAutofit/>
          </a:bodyPr>
          <a:lstStyle/>
          <a:p>
            <a:pPr marL="12700" indent="24384">
              <a:lnSpc>
                <a:spcPts val="4000"/>
              </a:lnSpc>
              <a:spcBef>
                <a:spcPts val="132"/>
              </a:spcBef>
            </a:pPr>
            <a:r>
              <a:rPr sz="2400" spc="0" dirty="0">
                <a:solidFill>
                  <a:srgbClr val="FFFFFF"/>
                </a:solidFill>
                <a:latin typeface="Arial"/>
                <a:cs typeface="Arial"/>
              </a:rPr>
              <a:t>Acre</a:t>
            </a:r>
            <a:r>
              <a:rPr sz="2400" spc="4" dirty="0">
                <a:solidFill>
                  <a:srgbClr val="FFFFFF"/>
                </a:solidFill>
                <a:latin typeface="Arial"/>
                <a:cs typeface="Arial"/>
              </a:rPr>
              <a:t>d</a:t>
            </a:r>
            <a:r>
              <a:rPr sz="2400" spc="0" dirty="0">
                <a:solidFill>
                  <a:srgbClr val="FFFFFF"/>
                </a:solidFill>
                <a:latin typeface="Arial"/>
                <a:cs typeface="Arial"/>
              </a:rPr>
              <a:t>it</a:t>
            </a:r>
            <a:r>
              <a:rPr sz="2400" spc="4" dirty="0">
                <a:solidFill>
                  <a:srgbClr val="FFFFFF"/>
                </a:solidFill>
                <a:latin typeface="Arial"/>
                <a:cs typeface="Arial"/>
              </a:rPr>
              <a:t>ad</a:t>
            </a:r>
            <a:r>
              <a:rPr sz="2400" spc="0" dirty="0">
                <a:solidFill>
                  <a:srgbClr val="FFFFFF"/>
                </a:solidFill>
                <a:latin typeface="Arial"/>
                <a:cs typeface="Arial"/>
              </a:rPr>
              <a:t>a </a:t>
            </a:r>
            <a:r>
              <a:rPr sz="2400" spc="4" dirty="0">
                <a:solidFill>
                  <a:srgbClr val="FFFFFF"/>
                </a:solidFill>
                <a:latin typeface="Arial"/>
                <a:cs typeface="Arial"/>
              </a:rPr>
              <a:t>e</a:t>
            </a:r>
            <a:r>
              <a:rPr sz="2400" spc="-9" dirty="0">
                <a:solidFill>
                  <a:srgbClr val="FFFFFF"/>
                </a:solidFill>
                <a:latin typeface="Arial"/>
                <a:cs typeface="Arial"/>
              </a:rPr>
              <a:t>x</a:t>
            </a:r>
            <a:r>
              <a:rPr sz="2400" spc="4" dirty="0">
                <a:solidFill>
                  <a:srgbClr val="FFFFFF"/>
                </a:solidFill>
                <a:latin typeface="Arial"/>
                <a:cs typeface="Arial"/>
              </a:rPr>
              <a:t>pe</a:t>
            </a:r>
            <a:r>
              <a:rPr sz="2400" spc="0" dirty="0">
                <a:solidFill>
                  <a:srgbClr val="FFFFFF"/>
                </a:solidFill>
                <a:latin typeface="Arial"/>
                <a:cs typeface="Arial"/>
              </a:rPr>
              <a:t>r</a:t>
            </a:r>
            <a:r>
              <a:rPr sz="2400" spc="-4" dirty="0">
                <a:solidFill>
                  <a:srgbClr val="FFFFFF"/>
                </a:solidFill>
                <a:latin typeface="Arial"/>
                <a:cs typeface="Arial"/>
              </a:rPr>
              <a:t>i</a:t>
            </a:r>
            <a:r>
              <a:rPr sz="2400" spc="4" dirty="0">
                <a:solidFill>
                  <a:srgbClr val="FFFFFF"/>
                </a:solidFill>
                <a:latin typeface="Arial"/>
                <a:cs typeface="Arial"/>
              </a:rPr>
              <a:t>en</a:t>
            </a:r>
            <a:r>
              <a:rPr sz="2400" spc="0" dirty="0">
                <a:solidFill>
                  <a:srgbClr val="FFFFFF"/>
                </a:solidFill>
                <a:latin typeface="Arial"/>
                <a:cs typeface="Arial"/>
              </a:rPr>
              <a:t>cia</a:t>
            </a:r>
            <a:endParaRPr sz="2400" dirty="0">
              <a:latin typeface="Arial"/>
              <a:cs typeface="Arial"/>
            </a:endParaRPr>
          </a:p>
        </p:txBody>
      </p:sp>
      <p:sp>
        <p:nvSpPr>
          <p:cNvPr id="19" name="object 3">
            <a:extLst>
              <a:ext uri="{FF2B5EF4-FFF2-40B4-BE49-F238E27FC236}">
                <a16:creationId xmlns:a16="http://schemas.microsoft.com/office/drawing/2014/main" id="{FBB1362E-4E74-4313-9F59-44649DCF3366}"/>
              </a:ext>
            </a:extLst>
          </p:cNvPr>
          <p:cNvSpPr txBox="1"/>
          <p:nvPr/>
        </p:nvSpPr>
        <p:spPr>
          <a:xfrm>
            <a:off x="25457203" y="17230604"/>
            <a:ext cx="1436753" cy="1650059"/>
          </a:xfrm>
          <a:prstGeom prst="rect">
            <a:avLst/>
          </a:prstGeom>
        </p:spPr>
        <p:txBody>
          <a:bodyPr wrap="square" lIns="0" tIns="0" rIns="0" bIns="0" rtlCol="0">
            <a:noAutofit/>
          </a:bodyPr>
          <a:lstStyle/>
          <a:p>
            <a:pPr algn="ctr">
              <a:lnSpc>
                <a:spcPts val="4000"/>
              </a:lnSpc>
              <a:spcBef>
                <a:spcPts val="60"/>
              </a:spcBef>
            </a:pPr>
            <a:r>
              <a:rPr sz="2400" spc="4" dirty="0">
                <a:solidFill>
                  <a:srgbClr val="FFFFFF"/>
                </a:solidFill>
                <a:latin typeface="Arial"/>
                <a:cs typeface="Arial"/>
              </a:rPr>
              <a:t>Se</a:t>
            </a:r>
            <a:r>
              <a:rPr sz="2400" spc="0" dirty="0">
                <a:solidFill>
                  <a:srgbClr val="FFFFFF"/>
                </a:solidFill>
                <a:latin typeface="Arial"/>
                <a:cs typeface="Arial"/>
              </a:rPr>
              <a:t>r</a:t>
            </a:r>
            <a:r>
              <a:rPr sz="2400" spc="-14" dirty="0">
                <a:solidFill>
                  <a:srgbClr val="FFFFFF"/>
                </a:solidFill>
                <a:latin typeface="Arial"/>
                <a:cs typeface="Arial"/>
              </a:rPr>
              <a:t>v</a:t>
            </a:r>
            <a:r>
              <a:rPr sz="2400" spc="0" dirty="0">
                <a:solidFill>
                  <a:srgbClr val="FFFFFF"/>
                </a:solidFill>
                <a:latin typeface="Arial"/>
                <a:cs typeface="Arial"/>
              </a:rPr>
              <a:t>ici</a:t>
            </a:r>
            <a:r>
              <a:rPr sz="2400" spc="4" dirty="0">
                <a:solidFill>
                  <a:srgbClr val="FFFFFF"/>
                </a:solidFill>
                <a:latin typeface="Arial"/>
                <a:cs typeface="Arial"/>
              </a:rPr>
              <a:t>o</a:t>
            </a:r>
            <a:r>
              <a:rPr sz="2400" spc="0" dirty="0">
                <a:solidFill>
                  <a:srgbClr val="FFFFFF"/>
                </a:solidFill>
                <a:latin typeface="Arial"/>
                <a:cs typeface="Arial"/>
              </a:rPr>
              <a:t>s </a:t>
            </a:r>
            <a:endParaRPr sz="2400" dirty="0">
              <a:latin typeface="Arial"/>
              <a:cs typeface="Arial"/>
            </a:endParaRPr>
          </a:p>
          <a:p>
            <a:pPr algn="ctr">
              <a:lnSpc>
                <a:spcPts val="4000"/>
              </a:lnSpc>
            </a:pPr>
            <a:r>
              <a:rPr sz="2400" spc="0" dirty="0">
                <a:solidFill>
                  <a:srgbClr val="FFFFFF"/>
                </a:solidFill>
                <a:latin typeface="Arial"/>
                <a:cs typeface="Arial"/>
              </a:rPr>
              <a:t>a</a:t>
            </a:r>
            <a:r>
              <a:rPr sz="2400" spc="-4" dirty="0">
                <a:solidFill>
                  <a:srgbClr val="FFFFFF"/>
                </a:solidFill>
                <a:latin typeface="Arial"/>
                <a:cs typeface="Arial"/>
              </a:rPr>
              <a:t> </a:t>
            </a:r>
            <a:r>
              <a:rPr sz="2400" spc="0" dirty="0">
                <a:solidFill>
                  <a:srgbClr val="FFFFFF"/>
                </a:solidFill>
                <a:latin typeface="Arial"/>
                <a:cs typeface="Arial"/>
              </a:rPr>
              <a:t>la</a:t>
            </a:r>
            <a:r>
              <a:rPr lang="es-MX" sz="2400" spc="0" dirty="0">
                <a:solidFill>
                  <a:srgbClr val="FFFFFF"/>
                </a:solidFill>
                <a:latin typeface="Arial"/>
                <a:cs typeface="Arial"/>
              </a:rPr>
              <a:t> </a:t>
            </a:r>
            <a:r>
              <a:rPr sz="2400" spc="9" dirty="0" err="1">
                <a:solidFill>
                  <a:srgbClr val="FFFFFF"/>
                </a:solidFill>
                <a:latin typeface="Arial"/>
                <a:cs typeface="Arial"/>
              </a:rPr>
              <a:t>m</a:t>
            </a:r>
            <a:r>
              <a:rPr sz="2400" spc="4" dirty="0" err="1">
                <a:solidFill>
                  <a:srgbClr val="FFFFFF"/>
                </a:solidFill>
                <a:latin typeface="Arial"/>
                <a:cs typeface="Arial"/>
              </a:rPr>
              <a:t>ed</a:t>
            </a:r>
            <a:r>
              <a:rPr sz="2400" spc="0" dirty="0" err="1">
                <a:solidFill>
                  <a:srgbClr val="FFFFFF"/>
                </a:solidFill>
                <a:latin typeface="Arial"/>
                <a:cs typeface="Arial"/>
              </a:rPr>
              <a:t>i</a:t>
            </a:r>
            <a:r>
              <a:rPr sz="2400" spc="4" dirty="0" err="1">
                <a:solidFill>
                  <a:srgbClr val="FFFFFF"/>
                </a:solidFill>
                <a:latin typeface="Arial"/>
                <a:cs typeface="Arial"/>
              </a:rPr>
              <a:t>d</a:t>
            </a:r>
            <a:r>
              <a:rPr sz="2400" spc="0" dirty="0" err="1">
                <a:solidFill>
                  <a:srgbClr val="FFFFFF"/>
                </a:solidFill>
                <a:latin typeface="Arial"/>
                <a:cs typeface="Arial"/>
              </a:rPr>
              <a:t>a</a:t>
            </a:r>
            <a:endParaRPr sz="2400" dirty="0">
              <a:latin typeface="Arial"/>
              <a:cs typeface="Arial"/>
            </a:endParaRPr>
          </a:p>
        </p:txBody>
      </p:sp>
      <p:sp>
        <p:nvSpPr>
          <p:cNvPr id="20" name="object 2">
            <a:extLst>
              <a:ext uri="{FF2B5EF4-FFF2-40B4-BE49-F238E27FC236}">
                <a16:creationId xmlns:a16="http://schemas.microsoft.com/office/drawing/2014/main" id="{344B73EB-FE65-4AB5-AB7A-C6102CA4092E}"/>
              </a:ext>
            </a:extLst>
          </p:cNvPr>
          <p:cNvSpPr txBox="1"/>
          <p:nvPr/>
        </p:nvSpPr>
        <p:spPr>
          <a:xfrm>
            <a:off x="27473427" y="18598756"/>
            <a:ext cx="2075555" cy="597450"/>
          </a:xfrm>
          <a:prstGeom prst="rect">
            <a:avLst/>
          </a:prstGeom>
        </p:spPr>
        <p:txBody>
          <a:bodyPr wrap="square" lIns="0" tIns="0" rIns="0" bIns="0" rtlCol="0">
            <a:noAutofit/>
          </a:bodyPr>
          <a:lstStyle/>
          <a:p>
            <a:pPr marL="12700" indent="53340" algn="ctr">
              <a:lnSpc>
                <a:spcPts val="4000"/>
              </a:lnSpc>
              <a:spcBef>
                <a:spcPts val="132"/>
              </a:spcBef>
            </a:pPr>
            <a:r>
              <a:rPr sz="2400" spc="0" dirty="0">
                <a:solidFill>
                  <a:srgbClr val="FFFFFF"/>
                </a:solidFill>
                <a:latin typeface="Arial"/>
                <a:cs typeface="Arial"/>
              </a:rPr>
              <a:t>Co</a:t>
            </a:r>
            <a:r>
              <a:rPr sz="2400" spc="9" dirty="0">
                <a:solidFill>
                  <a:srgbClr val="FFFFFF"/>
                </a:solidFill>
                <a:latin typeface="Arial"/>
                <a:cs typeface="Arial"/>
              </a:rPr>
              <a:t>m</a:t>
            </a:r>
            <a:r>
              <a:rPr sz="2400" spc="4" dirty="0">
                <a:solidFill>
                  <a:srgbClr val="FFFFFF"/>
                </a:solidFill>
                <a:latin typeface="Arial"/>
                <a:cs typeface="Arial"/>
              </a:rPr>
              <a:t>p</a:t>
            </a:r>
            <a:r>
              <a:rPr sz="2400" spc="0" dirty="0">
                <a:solidFill>
                  <a:srgbClr val="FFFFFF"/>
                </a:solidFill>
                <a:latin typeface="Arial"/>
                <a:cs typeface="Arial"/>
              </a:rPr>
              <a:t>ro</a:t>
            </a:r>
            <a:r>
              <a:rPr sz="2400" spc="9" dirty="0">
                <a:solidFill>
                  <a:srgbClr val="FFFFFF"/>
                </a:solidFill>
                <a:latin typeface="Arial"/>
                <a:cs typeface="Arial"/>
              </a:rPr>
              <a:t>m</a:t>
            </a:r>
            <a:r>
              <a:rPr sz="2400" spc="0" dirty="0">
                <a:solidFill>
                  <a:srgbClr val="FFFFFF"/>
                </a:solidFill>
                <a:latin typeface="Arial"/>
                <a:cs typeface="Arial"/>
              </a:rPr>
              <a:t>iso</a:t>
            </a:r>
            <a:r>
              <a:rPr sz="2400" spc="-19" dirty="0">
                <a:solidFill>
                  <a:srgbClr val="FFFFFF"/>
                </a:solidFill>
                <a:latin typeface="Arial"/>
                <a:cs typeface="Arial"/>
              </a:rPr>
              <a:t> </a:t>
            </a:r>
            <a:r>
              <a:rPr sz="2400" spc="0" dirty="0">
                <a:solidFill>
                  <a:srgbClr val="FFFFFF"/>
                </a:solidFill>
                <a:latin typeface="Arial"/>
                <a:cs typeface="Arial"/>
              </a:rPr>
              <a:t>y </a:t>
            </a:r>
            <a:r>
              <a:rPr sz="2400" spc="4" dirty="0">
                <a:solidFill>
                  <a:srgbClr val="FFFFFF"/>
                </a:solidFill>
                <a:latin typeface="Arial"/>
                <a:cs typeface="Arial"/>
              </a:rPr>
              <a:t>a</a:t>
            </a:r>
            <a:r>
              <a:rPr sz="2400" spc="0" dirty="0">
                <a:solidFill>
                  <a:srgbClr val="FFFFFF"/>
                </a:solidFill>
                <a:latin typeface="Arial"/>
                <a:cs typeface="Arial"/>
              </a:rPr>
              <a:t>lto</a:t>
            </a:r>
            <a:r>
              <a:rPr sz="2400" spc="-4" dirty="0">
                <a:solidFill>
                  <a:srgbClr val="FFFFFF"/>
                </a:solidFill>
                <a:latin typeface="Arial"/>
                <a:cs typeface="Arial"/>
              </a:rPr>
              <a:t> </a:t>
            </a:r>
            <a:r>
              <a:rPr sz="2400" spc="4" dirty="0">
                <a:solidFill>
                  <a:srgbClr val="FFFFFF"/>
                </a:solidFill>
                <a:latin typeface="Arial"/>
                <a:cs typeface="Arial"/>
              </a:rPr>
              <a:t>de</a:t>
            </a:r>
            <a:r>
              <a:rPr sz="2400" spc="0" dirty="0">
                <a:solidFill>
                  <a:srgbClr val="FFFFFF"/>
                </a:solidFill>
                <a:latin typeface="Arial"/>
                <a:cs typeface="Arial"/>
              </a:rPr>
              <a:t>s</a:t>
            </a:r>
            <a:r>
              <a:rPr sz="2400" spc="4" dirty="0">
                <a:solidFill>
                  <a:srgbClr val="FFFFFF"/>
                </a:solidFill>
                <a:latin typeface="Arial"/>
                <a:cs typeface="Arial"/>
              </a:rPr>
              <a:t>empeñ</a:t>
            </a:r>
            <a:r>
              <a:rPr sz="2400" spc="0" dirty="0">
                <a:solidFill>
                  <a:srgbClr val="FFFFFF"/>
                </a:solidFill>
                <a:latin typeface="Arial"/>
                <a:cs typeface="Arial"/>
              </a:rPr>
              <a:t>o</a:t>
            </a:r>
            <a:endParaRPr sz="2400" dirty="0">
              <a:latin typeface="Arial"/>
              <a:cs typeface="Arial"/>
            </a:endParaRPr>
          </a:p>
        </p:txBody>
      </p:sp>
      <p:sp>
        <p:nvSpPr>
          <p:cNvPr id="21" name="Subtitle 2">
            <a:extLst>
              <a:ext uri="{FF2B5EF4-FFF2-40B4-BE49-F238E27FC236}">
                <a16:creationId xmlns:a16="http://schemas.microsoft.com/office/drawing/2014/main" id="{42E83E6F-83DF-4152-BC91-E5EC951BBF6C}"/>
              </a:ext>
            </a:extLst>
          </p:cNvPr>
          <p:cNvSpPr txBox="1">
            <a:spLocks/>
          </p:cNvSpPr>
          <p:nvPr/>
        </p:nvSpPr>
        <p:spPr>
          <a:xfrm>
            <a:off x="2702675" y="12031325"/>
            <a:ext cx="28188982" cy="5178737"/>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tabLst>
                <a:tab pos="442913" algn="l"/>
              </a:tabLst>
            </a:pPr>
            <a:r>
              <a:rPr lang="es-MX" sz="6000" b="1" dirty="0">
                <a:solidFill>
                  <a:srgbClr val="002060"/>
                </a:solidFill>
                <a:latin typeface="Calibri" panose="020F0502020204030204" pitchFamily="34" charset="0"/>
                <a:cs typeface="Calibri" panose="020F0502020204030204" pitchFamily="34" charset="0"/>
              </a:rPr>
              <a:t>Somos profesionales comprometidos con nuestros clientes, que trabajamos coordinada y eficientemente con el único objetivo de proveer servicios de alta calidad.</a:t>
            </a:r>
          </a:p>
        </p:txBody>
      </p:sp>
      <p:sp>
        <p:nvSpPr>
          <p:cNvPr id="22" name="Subtitle 2">
            <a:extLst>
              <a:ext uri="{FF2B5EF4-FFF2-40B4-BE49-F238E27FC236}">
                <a16:creationId xmlns:a16="http://schemas.microsoft.com/office/drawing/2014/main" id="{EDA78CEE-FB75-4B0E-873D-EE839F8F6BF5}"/>
              </a:ext>
            </a:extLst>
          </p:cNvPr>
          <p:cNvSpPr txBox="1">
            <a:spLocks/>
          </p:cNvSpPr>
          <p:nvPr/>
        </p:nvSpPr>
        <p:spPr>
          <a:xfrm>
            <a:off x="2702675" y="14119557"/>
            <a:ext cx="20901186" cy="5178737"/>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tabLst>
                <a:tab pos="442913" algn="l"/>
              </a:tabLst>
            </a:pPr>
            <a:r>
              <a:rPr lang="es-MX" sz="6000" b="1" dirty="0">
                <a:solidFill>
                  <a:srgbClr val="002060"/>
                </a:solidFill>
                <a:latin typeface="Calibri" panose="020F0502020204030204" pitchFamily="34" charset="0"/>
                <a:cs typeface="Calibri" panose="020F0502020204030204" pitchFamily="34" charset="0"/>
              </a:rPr>
              <a:t>Nuestra firma cuenta con licencia de funcionamiento expedida por la Junta Central de Contadores, con número de registro 2366.</a:t>
            </a:r>
            <a:endParaRPr lang="es-CO" sz="4800" b="1" dirty="0">
              <a:solidFill>
                <a:schemeClr val="bg1"/>
              </a:solidFill>
            </a:endParaRPr>
          </a:p>
        </p:txBody>
      </p:sp>
      <p:sp>
        <p:nvSpPr>
          <p:cNvPr id="26" name="Hexagon 25">
            <a:extLst>
              <a:ext uri="{FF2B5EF4-FFF2-40B4-BE49-F238E27FC236}">
                <a16:creationId xmlns:a16="http://schemas.microsoft.com/office/drawing/2014/main" id="{30A618DE-78B2-4F4C-B516-5FBFE4EC0895}"/>
              </a:ext>
            </a:extLst>
          </p:cNvPr>
          <p:cNvSpPr/>
          <p:nvPr/>
        </p:nvSpPr>
        <p:spPr>
          <a:xfrm rot="5400000">
            <a:off x="21613231" y="1809727"/>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Tree>
    <p:extLst>
      <p:ext uri="{BB962C8B-B14F-4D97-AF65-F5344CB8AC3E}">
        <p14:creationId xmlns:p14="http://schemas.microsoft.com/office/powerpoint/2010/main" val="2686160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1"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SIE\Desktop\10.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6868" b="33347"/>
          <a:stretch/>
        </p:blipFill>
        <p:spPr bwMode="auto">
          <a:xfrm>
            <a:off x="2880545" y="7423246"/>
            <a:ext cx="16354856" cy="11780507"/>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C:\Users\SIE\Desktop\cr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20212378" y="7051741"/>
            <a:ext cx="12163694" cy="14550959"/>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12DDECFE-5186-4328-913E-97135D087288}"/>
              </a:ext>
            </a:extLst>
          </p:cNvPr>
          <p:cNvSpPr txBox="1">
            <a:spLocks/>
          </p:cNvSpPr>
          <p:nvPr/>
        </p:nvSpPr>
        <p:spPr>
          <a:xfrm>
            <a:off x="14975551" y="3684990"/>
            <a:ext cx="16580690" cy="3744416"/>
          </a:xfrm>
          <a:prstGeom prst="rect">
            <a:avLst/>
          </a:prstGeom>
        </p:spPr>
        <p:txBody>
          <a:bodyPr/>
          <a:lstStyle>
            <a:defPPr>
              <a:defRPr lang="es-CO"/>
            </a:defPPr>
            <a:lvl1pPr algn="ctr" defTabSz="3086100">
              <a:spcBef>
                <a:spcPct val="0"/>
              </a:spcBef>
              <a:buNone/>
              <a:defRPr sz="11500" b="1">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a typeface="+mj-ea"/>
                <a:cs typeface="Adobe Devanagari" panose="02040503050201020203"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s-ES" sz="9600" dirty="0"/>
              <a:t>RECOMENDACIONES</a:t>
            </a:r>
          </a:p>
        </p:txBody>
      </p:sp>
      <p:sp>
        <p:nvSpPr>
          <p:cNvPr id="8" name="Hexagon 7">
            <a:extLst>
              <a:ext uri="{FF2B5EF4-FFF2-40B4-BE49-F238E27FC236}">
                <a16:creationId xmlns:a16="http://schemas.microsoft.com/office/drawing/2014/main" id="{C0C101C7-D71F-499C-8A53-6B23CC0829AB}"/>
              </a:ext>
            </a:extLst>
          </p:cNvPr>
          <p:cNvSpPr/>
          <p:nvPr/>
        </p:nvSpPr>
        <p:spPr>
          <a:xfrm rot="5400000">
            <a:off x="22146449" y="1257678"/>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Tree>
    <p:extLst>
      <p:ext uri="{BB962C8B-B14F-4D97-AF65-F5344CB8AC3E}">
        <p14:creationId xmlns:p14="http://schemas.microsoft.com/office/powerpoint/2010/main" val="34323737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SIE\Desktop\epicentro-sismo.png"/>
          <p:cNvPicPr>
            <a:picLocks noChangeAspect="1" noChangeArrowheads="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8236760" y="6624886"/>
            <a:ext cx="17465540" cy="13404803"/>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E589CA7B-0BB1-46DA-8BF8-EA22F212EC02}"/>
              </a:ext>
            </a:extLst>
          </p:cNvPr>
          <p:cNvSpPr txBox="1">
            <a:spLocks/>
          </p:cNvSpPr>
          <p:nvPr/>
        </p:nvSpPr>
        <p:spPr>
          <a:xfrm>
            <a:off x="14473833" y="3500583"/>
            <a:ext cx="16580690" cy="1798126"/>
          </a:xfrm>
          <a:prstGeom prst="rect">
            <a:avLst/>
          </a:prstGeom>
        </p:spPr>
        <p:txBody>
          <a:bodyPr/>
          <a:lstStyle>
            <a:defPPr>
              <a:defRPr lang="es-CO"/>
            </a:defPPr>
            <a:lvl1pPr algn="ctr" defTabSz="3086100">
              <a:spcBef>
                <a:spcPct val="0"/>
              </a:spcBef>
              <a:buNone/>
              <a:defRPr sz="9600" b="1">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a typeface="+mj-ea"/>
                <a:cs typeface="Adobe Devanagari" panose="02040503050201020203"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s-ES" dirty="0"/>
              <a:t>RIESGO DE SISMO</a:t>
            </a:r>
          </a:p>
        </p:txBody>
      </p:sp>
      <p:sp>
        <p:nvSpPr>
          <p:cNvPr id="4" name="Hexagon 3">
            <a:extLst>
              <a:ext uri="{FF2B5EF4-FFF2-40B4-BE49-F238E27FC236}">
                <a16:creationId xmlns:a16="http://schemas.microsoft.com/office/drawing/2014/main" id="{B7154F6E-5E88-424E-918A-110379DDB76D}"/>
              </a:ext>
            </a:extLst>
          </p:cNvPr>
          <p:cNvSpPr/>
          <p:nvPr/>
        </p:nvSpPr>
        <p:spPr>
          <a:xfrm rot="5400000">
            <a:off x="22146449" y="1257678"/>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Tree>
    <p:extLst>
      <p:ext uri="{BB962C8B-B14F-4D97-AF65-F5344CB8AC3E}">
        <p14:creationId xmlns:p14="http://schemas.microsoft.com/office/powerpoint/2010/main" val="17165178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D:\SIE ISO2000\CDPresentación\accesorios\Nueva carpeta\cioQuestion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345" y="13868094"/>
            <a:ext cx="9865096" cy="773460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8D7F7331-247E-4D10-B003-39AF9A01E877}"/>
              </a:ext>
            </a:extLst>
          </p:cNvPr>
          <p:cNvSpPr txBox="1"/>
          <p:nvPr/>
        </p:nvSpPr>
        <p:spPr>
          <a:xfrm>
            <a:off x="11785554" y="8003506"/>
            <a:ext cx="11777583" cy="4339650"/>
          </a:xfrm>
          <a:prstGeom prst="rect">
            <a:avLst/>
          </a:prstGeom>
          <a:noFill/>
        </p:spPr>
        <p:txBody>
          <a:bodyPr wrap="none" rtlCol="0">
            <a:spAutoFit/>
          </a:bodyPr>
          <a:lstStyle/>
          <a:p>
            <a:pPr algn="ctr"/>
            <a:r>
              <a:rPr lang="es-CO" sz="13800" b="1" spc="50" dirty="0">
                <a:ln w="0">
                  <a:solidFill>
                    <a:schemeClr val="bg2">
                      <a:lumMod val="40000"/>
                      <a:lumOff val="60000"/>
                    </a:schemeClr>
                  </a:solidFill>
                </a:ln>
                <a:solidFill>
                  <a:schemeClr val="accent1">
                    <a:lumMod val="20000"/>
                    <a:lumOff val="80000"/>
                  </a:schemeClr>
                </a:solidFill>
                <a:latin typeface="Berlin Sans FB Demi" panose="020E0802020502020306" pitchFamily="34" charset="0"/>
              </a:rPr>
              <a:t>COMPROMISO</a:t>
            </a:r>
          </a:p>
          <a:p>
            <a:pPr algn="ctr"/>
            <a:r>
              <a:rPr lang="es-CO" sz="13800" b="1" spc="50" dirty="0">
                <a:ln w="0">
                  <a:solidFill>
                    <a:schemeClr val="bg2">
                      <a:lumMod val="40000"/>
                      <a:lumOff val="60000"/>
                    </a:schemeClr>
                  </a:solidFill>
                </a:ln>
                <a:solidFill>
                  <a:schemeClr val="accent1">
                    <a:lumMod val="20000"/>
                    <a:lumOff val="80000"/>
                  </a:schemeClr>
                </a:solidFill>
                <a:latin typeface="Berlin Sans FB Demi" panose="020E0802020502020306" pitchFamily="34" charset="0"/>
              </a:rPr>
              <a:t>AMBIENTAL</a:t>
            </a:r>
          </a:p>
        </p:txBody>
      </p:sp>
      <p:sp>
        <p:nvSpPr>
          <p:cNvPr id="5" name="TextBox 4">
            <a:extLst>
              <a:ext uri="{FF2B5EF4-FFF2-40B4-BE49-F238E27FC236}">
                <a16:creationId xmlns:a16="http://schemas.microsoft.com/office/drawing/2014/main" id="{8B329C8C-1D93-49D2-9670-CA79CC4760EF}"/>
              </a:ext>
            </a:extLst>
          </p:cNvPr>
          <p:cNvSpPr txBox="1"/>
          <p:nvPr/>
        </p:nvSpPr>
        <p:spPr>
          <a:xfrm>
            <a:off x="11272507" y="8152444"/>
            <a:ext cx="13391334" cy="3631763"/>
          </a:xfrm>
          <a:prstGeom prst="rect">
            <a:avLst/>
          </a:prstGeom>
        </p:spPr>
        <p:txBody>
          <a:bodyPr/>
          <a:lstStyle>
            <a:defPPr>
              <a:defRPr lang="es-CO"/>
            </a:defPPr>
            <a:lvl1pPr algn="ctr" defTabSz="3086100">
              <a:spcBef>
                <a:spcPct val="0"/>
              </a:spcBef>
              <a:buNone/>
              <a:defRPr sz="11500" b="1">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a typeface="+mj-ea"/>
                <a:cs typeface="Adobe Devanagari" panose="02040503050201020203"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s-CO" sz="13800" dirty="0"/>
              <a:t>COMPROMISO</a:t>
            </a:r>
            <a:endParaRPr lang="es-CO" dirty="0"/>
          </a:p>
          <a:p>
            <a:r>
              <a:rPr lang="es-CO" sz="13800" dirty="0"/>
              <a:t>AMBIENTAL</a:t>
            </a:r>
          </a:p>
        </p:txBody>
      </p:sp>
      <p:pic>
        <p:nvPicPr>
          <p:cNvPr id="6" name="Picture 2" descr="C:\Users\SIE\Desktop\gestion-ambiental-iso-14000.png">
            <a:extLst>
              <a:ext uri="{FF2B5EF4-FFF2-40B4-BE49-F238E27FC236}">
                <a16:creationId xmlns:a16="http://schemas.microsoft.com/office/drawing/2014/main" id="{24796B4C-0F00-4AF2-AA57-BCBA29D36FD6}"/>
              </a:ext>
            </a:extLst>
          </p:cNvPr>
          <p:cNvPicPr>
            <a:picLocks noChangeAspect="1" noChangeArrowheads="1"/>
          </p:cNvPicPr>
          <p:nvPr/>
        </p:nvPicPr>
        <p:blipFill>
          <a:blip r:embed="rId3">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14278460" y="12915427"/>
            <a:ext cx="6696744" cy="6810250"/>
          </a:xfrm>
          <a:prstGeom prst="rect">
            <a:avLst/>
          </a:prstGeom>
          <a:noFill/>
          <a:extLst>
            <a:ext uri="{909E8E84-426E-40DD-AFC4-6F175D3DCCD1}">
              <a14:hiddenFill xmlns:a14="http://schemas.microsoft.com/office/drawing/2010/main">
                <a:solidFill>
                  <a:srgbClr val="FFFFFF"/>
                </a:solidFill>
              </a14:hiddenFill>
            </a:ext>
          </a:extLst>
        </p:spPr>
      </p:pic>
      <p:sp>
        <p:nvSpPr>
          <p:cNvPr id="7" name="Hexagon 6">
            <a:extLst>
              <a:ext uri="{FF2B5EF4-FFF2-40B4-BE49-F238E27FC236}">
                <a16:creationId xmlns:a16="http://schemas.microsoft.com/office/drawing/2014/main" id="{5F2DA669-CDE1-471B-AC2A-71773F0DE9C0}"/>
              </a:ext>
            </a:extLst>
          </p:cNvPr>
          <p:cNvSpPr/>
          <p:nvPr/>
        </p:nvSpPr>
        <p:spPr>
          <a:xfrm rot="5400000">
            <a:off x="8181172" y="9653920"/>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9" name="Hexagon 8">
            <a:extLst>
              <a:ext uri="{FF2B5EF4-FFF2-40B4-BE49-F238E27FC236}">
                <a16:creationId xmlns:a16="http://schemas.microsoft.com/office/drawing/2014/main" id="{989438F5-4D53-4796-BCBB-A7EAF695EA16}"/>
              </a:ext>
            </a:extLst>
          </p:cNvPr>
          <p:cNvSpPr/>
          <p:nvPr/>
        </p:nvSpPr>
        <p:spPr>
          <a:xfrm rot="5400000">
            <a:off x="18937763" y="4539277"/>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11" name="Hexagon 10">
            <a:extLst>
              <a:ext uri="{FF2B5EF4-FFF2-40B4-BE49-F238E27FC236}">
                <a16:creationId xmlns:a16="http://schemas.microsoft.com/office/drawing/2014/main" id="{E149152E-184F-481A-AD40-C471A5EC880B}"/>
              </a:ext>
            </a:extLst>
          </p:cNvPr>
          <p:cNvSpPr/>
          <p:nvPr/>
        </p:nvSpPr>
        <p:spPr>
          <a:xfrm rot="5400000">
            <a:off x="24615549" y="16852645"/>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Tree>
    <p:extLst>
      <p:ext uri="{BB962C8B-B14F-4D97-AF65-F5344CB8AC3E}">
        <p14:creationId xmlns:p14="http://schemas.microsoft.com/office/powerpoint/2010/main" val="37051130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3314" name="Picture 2" descr="C:\Users\SIE\Desktop\gestion-ambiental-iso-14000.png"/>
          <p:cNvPicPr>
            <a:picLocks noChangeAspect="1" noChangeArrowheads="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2664521" y="10419445"/>
            <a:ext cx="9073008" cy="9226791"/>
          </a:xfrm>
          <a:prstGeom prst="rect">
            <a:avLst/>
          </a:prstGeom>
          <a:noFill/>
          <a:extLst>
            <a:ext uri="{909E8E84-426E-40DD-AFC4-6F175D3DCCD1}">
              <a14:hiddenFill xmlns:a14="http://schemas.microsoft.com/office/drawing/2010/main">
                <a:solidFill>
                  <a:srgbClr val="FFFFFF"/>
                </a:solidFill>
              </a14:hiddenFill>
            </a:ext>
          </a:extLst>
        </p:spPr>
      </p:pic>
      <p:sp>
        <p:nvSpPr>
          <p:cNvPr id="2" name="1 CuadroTexto"/>
          <p:cNvSpPr txBox="1"/>
          <p:nvPr/>
        </p:nvSpPr>
        <p:spPr>
          <a:xfrm>
            <a:off x="13753753" y="11593438"/>
            <a:ext cx="15159866" cy="6878806"/>
          </a:xfrm>
          <a:prstGeom prst="rect">
            <a:avLst/>
          </a:prstGeom>
          <a:noFill/>
        </p:spPr>
        <p:txBody>
          <a:bodyPr wrap="square" rtlCol="0">
            <a:spAutoFit/>
          </a:bodyPr>
          <a:lstStyle/>
          <a:p>
            <a:pPr marL="1440180" indent="-1440180">
              <a:buFont typeface="Wingdings" pitchFamily="2" charset="2"/>
              <a:buChar char="ü"/>
            </a:pPr>
            <a:r>
              <a:rPr lang="es-CO" sz="8820" b="1" dirty="0">
                <a:ln w="9525">
                  <a:solidFill>
                    <a:schemeClr val="bg2">
                      <a:lumMod val="75000"/>
                    </a:schemeClr>
                  </a:solidFill>
                  <a:prstDash val="solid"/>
                </a:ln>
                <a:solidFill>
                  <a:schemeClr val="accent1">
                    <a:lumMod val="40000"/>
                    <a:lumOff val="60000"/>
                  </a:schemeClr>
                </a:solidFill>
                <a:effectLst>
                  <a:outerShdw blurRad="12700" dist="38100" dir="2700000" algn="tl" rotWithShape="0">
                    <a:schemeClr val="accent5">
                      <a:lumMod val="60000"/>
                      <a:lumOff val="40000"/>
                    </a:schemeClr>
                  </a:outerShdw>
                </a:effectLst>
                <a:latin typeface="Berlin Sans FB Demi" panose="020E0802020502020306" pitchFamily="34" charset="0"/>
              </a:rPr>
              <a:t>AHORRO DE ENERGIA</a:t>
            </a:r>
          </a:p>
          <a:p>
            <a:pPr marL="1440180" indent="-1440180">
              <a:buFont typeface="Wingdings" pitchFamily="2" charset="2"/>
              <a:buChar char="ü"/>
            </a:pPr>
            <a:endParaRPr lang="es-CO" sz="8820" b="1" dirty="0">
              <a:ln w="9525">
                <a:solidFill>
                  <a:schemeClr val="bg2">
                    <a:lumMod val="75000"/>
                  </a:schemeClr>
                </a:solidFill>
                <a:prstDash val="solid"/>
              </a:ln>
              <a:solidFill>
                <a:schemeClr val="accent1">
                  <a:lumMod val="40000"/>
                  <a:lumOff val="6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ndParaRPr>
          </a:p>
          <a:p>
            <a:pPr marL="1440180" indent="-1440180">
              <a:buFont typeface="Wingdings" pitchFamily="2" charset="2"/>
              <a:buChar char="ü"/>
            </a:pPr>
            <a:r>
              <a:rPr lang="es-CO" sz="8820" b="1" dirty="0">
                <a:ln w="9525">
                  <a:solidFill>
                    <a:schemeClr val="bg2">
                      <a:lumMod val="75000"/>
                    </a:schemeClr>
                  </a:solidFill>
                  <a:prstDash val="solid"/>
                </a:ln>
                <a:solidFill>
                  <a:schemeClr val="accent1">
                    <a:lumMod val="40000"/>
                    <a:lumOff val="60000"/>
                  </a:schemeClr>
                </a:solidFill>
                <a:effectLst>
                  <a:outerShdw blurRad="12700" dist="38100" dir="2700000" algn="tl" rotWithShape="0">
                    <a:schemeClr val="accent5">
                      <a:lumMod val="60000"/>
                      <a:lumOff val="40000"/>
                    </a:schemeClr>
                  </a:outerShdw>
                </a:effectLst>
                <a:latin typeface="Berlin Sans FB Demi" panose="020E0802020502020306" pitchFamily="34" charset="0"/>
              </a:rPr>
              <a:t>AHORRO DE AGUA</a:t>
            </a:r>
          </a:p>
          <a:p>
            <a:pPr marL="1440180" indent="-1440180">
              <a:buFont typeface="Wingdings" pitchFamily="2" charset="2"/>
              <a:buChar char="ü"/>
            </a:pPr>
            <a:endParaRPr lang="es-CO" sz="8820" b="1" dirty="0">
              <a:ln w="9525">
                <a:solidFill>
                  <a:schemeClr val="bg2">
                    <a:lumMod val="75000"/>
                  </a:schemeClr>
                </a:solidFill>
                <a:prstDash val="solid"/>
              </a:ln>
              <a:solidFill>
                <a:schemeClr val="accent1">
                  <a:lumMod val="40000"/>
                  <a:lumOff val="6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ndParaRPr>
          </a:p>
          <a:p>
            <a:pPr marL="1440180" indent="-1440180">
              <a:buFont typeface="Wingdings" pitchFamily="2" charset="2"/>
              <a:buChar char="ü"/>
            </a:pPr>
            <a:r>
              <a:rPr lang="es-CO" sz="8820" b="1" dirty="0">
                <a:ln w="9525">
                  <a:solidFill>
                    <a:schemeClr val="bg2">
                      <a:lumMod val="75000"/>
                    </a:schemeClr>
                  </a:solidFill>
                  <a:prstDash val="solid"/>
                </a:ln>
                <a:solidFill>
                  <a:schemeClr val="accent1">
                    <a:lumMod val="40000"/>
                    <a:lumOff val="60000"/>
                  </a:schemeClr>
                </a:solidFill>
                <a:effectLst>
                  <a:outerShdw blurRad="12700" dist="38100" dir="2700000" algn="tl" rotWithShape="0">
                    <a:schemeClr val="accent5">
                      <a:lumMod val="60000"/>
                      <a:lumOff val="40000"/>
                    </a:schemeClr>
                  </a:outerShdw>
                </a:effectLst>
                <a:latin typeface="Berlin Sans FB Demi" panose="020E0802020502020306" pitchFamily="34" charset="0"/>
              </a:rPr>
              <a:t>RECICLAJE</a:t>
            </a:r>
          </a:p>
        </p:txBody>
      </p:sp>
      <p:sp>
        <p:nvSpPr>
          <p:cNvPr id="6" name="Title 1">
            <a:extLst>
              <a:ext uri="{FF2B5EF4-FFF2-40B4-BE49-F238E27FC236}">
                <a16:creationId xmlns:a16="http://schemas.microsoft.com/office/drawing/2014/main" id="{4384AF9B-7DD1-463E-89B3-4F30395B1CE4}"/>
              </a:ext>
            </a:extLst>
          </p:cNvPr>
          <p:cNvSpPr txBox="1">
            <a:spLocks/>
          </p:cNvSpPr>
          <p:nvPr/>
        </p:nvSpPr>
        <p:spPr>
          <a:xfrm>
            <a:off x="14833873" y="3588347"/>
            <a:ext cx="16580690" cy="3744416"/>
          </a:xfrm>
          <a:prstGeom prst="rect">
            <a:avLst/>
          </a:prstGeom>
        </p:spPr>
        <p:txBody>
          <a:bodyPr/>
          <a:lstStyle>
            <a:defPPr>
              <a:defRPr lang="es-CO"/>
            </a:defPPr>
            <a:lvl1pPr algn="ctr" defTabSz="3086100">
              <a:spcBef>
                <a:spcPct val="0"/>
              </a:spcBef>
              <a:buNone/>
              <a:defRPr sz="11500" b="1">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a typeface="+mj-ea"/>
                <a:cs typeface="Adobe Devanagari" panose="02040503050201020203"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s-ES" dirty="0"/>
              <a:t>COMPROMISO</a:t>
            </a:r>
          </a:p>
          <a:p>
            <a:r>
              <a:rPr lang="es-ES" dirty="0"/>
              <a:t>AMBIENTAL</a:t>
            </a:r>
          </a:p>
        </p:txBody>
      </p:sp>
      <p:sp>
        <p:nvSpPr>
          <p:cNvPr id="5" name="Hexagon 4">
            <a:extLst>
              <a:ext uri="{FF2B5EF4-FFF2-40B4-BE49-F238E27FC236}">
                <a16:creationId xmlns:a16="http://schemas.microsoft.com/office/drawing/2014/main" id="{95E28995-874D-42BA-B17C-2FF1E1C54D82}"/>
              </a:ext>
            </a:extLst>
          </p:cNvPr>
          <p:cNvSpPr/>
          <p:nvPr/>
        </p:nvSpPr>
        <p:spPr>
          <a:xfrm rot="5400000">
            <a:off x="22362472" y="1154901"/>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Tree>
    <p:extLst>
      <p:ext uri="{BB962C8B-B14F-4D97-AF65-F5344CB8AC3E}">
        <p14:creationId xmlns:p14="http://schemas.microsoft.com/office/powerpoint/2010/main" val="6041591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D7F7331-247E-4D10-B003-39AF9A01E877}"/>
              </a:ext>
            </a:extLst>
          </p:cNvPr>
          <p:cNvSpPr txBox="1"/>
          <p:nvPr/>
        </p:nvSpPr>
        <p:spPr>
          <a:xfrm>
            <a:off x="11294046" y="9118803"/>
            <a:ext cx="10618613" cy="6217087"/>
          </a:xfrm>
          <a:prstGeom prst="rect">
            <a:avLst/>
          </a:prstGeom>
          <a:noFill/>
        </p:spPr>
        <p:txBody>
          <a:bodyPr wrap="none" rtlCol="0">
            <a:spAutoFit/>
          </a:bodyPr>
          <a:lstStyle/>
          <a:p>
            <a:pPr algn="ctr"/>
            <a:r>
              <a:rPr lang="es-CO" sz="19900" b="1" spc="50" dirty="0">
                <a:ln w="0"/>
                <a:solidFill>
                  <a:schemeClr val="accent1">
                    <a:lumMod val="20000"/>
                    <a:lumOff val="80000"/>
                  </a:schemeClr>
                </a:solidFill>
                <a:latin typeface="Berlin Sans FB Demi" panose="020E0802020502020306" pitchFamily="34" charset="0"/>
              </a:rPr>
              <a:t>MUCHAS</a:t>
            </a:r>
          </a:p>
          <a:p>
            <a:pPr algn="ctr"/>
            <a:r>
              <a:rPr lang="es-CO" sz="19900" b="1" spc="50" dirty="0">
                <a:ln w="0"/>
                <a:solidFill>
                  <a:schemeClr val="accent1">
                    <a:lumMod val="20000"/>
                    <a:lumOff val="80000"/>
                  </a:schemeClr>
                </a:solidFill>
                <a:latin typeface="Berlin Sans FB Demi" panose="020E0802020502020306" pitchFamily="34" charset="0"/>
              </a:rPr>
              <a:t>GRACIAS</a:t>
            </a:r>
          </a:p>
        </p:txBody>
      </p:sp>
      <p:sp>
        <p:nvSpPr>
          <p:cNvPr id="7" name="TextBox 6">
            <a:extLst>
              <a:ext uri="{FF2B5EF4-FFF2-40B4-BE49-F238E27FC236}">
                <a16:creationId xmlns:a16="http://schemas.microsoft.com/office/drawing/2014/main" id="{6804E49F-5438-42B6-851E-18AD4815C493}"/>
              </a:ext>
            </a:extLst>
          </p:cNvPr>
          <p:cNvSpPr txBox="1"/>
          <p:nvPr/>
        </p:nvSpPr>
        <p:spPr>
          <a:xfrm>
            <a:off x="11665521" y="9361190"/>
            <a:ext cx="10618613" cy="3631763"/>
          </a:xfrm>
          <a:prstGeom prst="rect">
            <a:avLst/>
          </a:prstGeom>
        </p:spPr>
        <p:txBody>
          <a:bodyPr/>
          <a:lstStyle>
            <a:defPPr>
              <a:defRPr lang="es-CO"/>
            </a:defPPr>
            <a:lvl1pPr algn="ctr" defTabSz="3086100">
              <a:spcBef>
                <a:spcPct val="0"/>
              </a:spcBef>
              <a:buNone/>
              <a:defRPr sz="11500" b="1">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a typeface="+mj-ea"/>
                <a:cs typeface="Adobe Devanagari" panose="02040503050201020203"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s-CO" sz="19900" dirty="0"/>
              <a:t>MUCHAS</a:t>
            </a:r>
          </a:p>
          <a:p>
            <a:r>
              <a:rPr lang="es-CO" sz="19900" dirty="0"/>
              <a:t>GRACIAS</a:t>
            </a:r>
          </a:p>
        </p:txBody>
      </p:sp>
      <p:sp>
        <p:nvSpPr>
          <p:cNvPr id="5" name="Hexagon 4">
            <a:extLst>
              <a:ext uri="{FF2B5EF4-FFF2-40B4-BE49-F238E27FC236}">
                <a16:creationId xmlns:a16="http://schemas.microsoft.com/office/drawing/2014/main" id="{4A79A196-2B7B-4FBC-9726-EF0343F81634}"/>
              </a:ext>
            </a:extLst>
          </p:cNvPr>
          <p:cNvSpPr/>
          <p:nvPr/>
        </p:nvSpPr>
        <p:spPr>
          <a:xfrm rot="5400000">
            <a:off x="22614978" y="2953028"/>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8" name="Hexagon 7">
            <a:extLst>
              <a:ext uri="{FF2B5EF4-FFF2-40B4-BE49-F238E27FC236}">
                <a16:creationId xmlns:a16="http://schemas.microsoft.com/office/drawing/2014/main" id="{12C3D29E-8D25-495D-B163-D5818E53CE09}"/>
              </a:ext>
            </a:extLst>
          </p:cNvPr>
          <p:cNvSpPr/>
          <p:nvPr/>
        </p:nvSpPr>
        <p:spPr>
          <a:xfrm rot="5400000">
            <a:off x="3282010" y="16017566"/>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10" name="Hexagon 9">
            <a:extLst>
              <a:ext uri="{FF2B5EF4-FFF2-40B4-BE49-F238E27FC236}">
                <a16:creationId xmlns:a16="http://schemas.microsoft.com/office/drawing/2014/main" id="{EBDEC85A-CEDE-4C90-969A-4DD8287B46A0}"/>
              </a:ext>
            </a:extLst>
          </p:cNvPr>
          <p:cNvSpPr/>
          <p:nvPr/>
        </p:nvSpPr>
        <p:spPr>
          <a:xfrm rot="5400000">
            <a:off x="17971642" y="4751155"/>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Tree>
    <p:extLst>
      <p:ext uri="{BB962C8B-B14F-4D97-AF65-F5344CB8AC3E}">
        <p14:creationId xmlns:p14="http://schemas.microsoft.com/office/powerpoint/2010/main" val="27242179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a:xfrm>
            <a:off x="15047609" y="4104606"/>
            <a:ext cx="15293651" cy="1496106"/>
          </a:xfrm>
          <a:prstGeom prst="rect">
            <a:avLst/>
          </a:prstGeom>
        </p:spPr>
        <p:txBody>
          <a:bodyPr/>
          <a:lstStyle>
            <a:defPPr>
              <a:defRPr lang="es-CO"/>
            </a:defPPr>
            <a:lvl1pPr algn="ctr" defTabSz="3086100">
              <a:spcBef>
                <a:spcPct val="0"/>
              </a:spcBef>
              <a:buNone/>
              <a:defRPr sz="11500" b="1">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a typeface="+mj-ea"/>
                <a:cs typeface="Adobe Devanagari" panose="02040503050201020203"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s-ES" dirty="0"/>
              <a:t>EXPERIENCIA</a:t>
            </a:r>
          </a:p>
        </p:txBody>
      </p:sp>
      <p:sp>
        <p:nvSpPr>
          <p:cNvPr id="9" name="Subtitle 2">
            <a:extLst>
              <a:ext uri="{FF2B5EF4-FFF2-40B4-BE49-F238E27FC236}">
                <a16:creationId xmlns:a16="http://schemas.microsoft.com/office/drawing/2014/main" id="{72ED9899-049B-4047-911B-AF2EEE673BC7}"/>
              </a:ext>
            </a:extLst>
          </p:cNvPr>
          <p:cNvSpPr txBox="1">
            <a:spLocks/>
          </p:cNvSpPr>
          <p:nvPr/>
        </p:nvSpPr>
        <p:spPr>
          <a:xfrm>
            <a:off x="2702675" y="7900029"/>
            <a:ext cx="28188982" cy="3765418"/>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tabLst>
                <a:tab pos="442913" algn="l"/>
              </a:tabLst>
            </a:pPr>
            <a:r>
              <a:rPr lang="es-MX" sz="6000" b="1" dirty="0">
                <a:solidFill>
                  <a:srgbClr val="002060"/>
                </a:solidFill>
                <a:latin typeface="Calibri" panose="020F0502020204030204" pitchFamily="34" charset="0"/>
                <a:cs typeface="Calibri" panose="020F0502020204030204" pitchFamily="34" charset="0"/>
              </a:rPr>
              <a:t>Debido a la experiencia de nuestros profesionales en diferentes industrias de la economía, estamos en capacidad de prestar servicios adaptados a las necesidades de nuestros clientes. </a:t>
            </a:r>
            <a:r>
              <a:rPr lang="pt-BR" sz="6000" b="1" dirty="0">
                <a:solidFill>
                  <a:srgbClr val="002060"/>
                </a:solidFill>
                <a:latin typeface="Calibri" panose="020F0502020204030204" pitchFamily="34" charset="0"/>
                <a:cs typeface="Calibri" panose="020F0502020204030204" pitchFamily="34" charset="0"/>
              </a:rPr>
              <a:t>ACA AUDITORES &amp; CONSULTORES ASOCIADOS SAS</a:t>
            </a:r>
            <a:r>
              <a:rPr lang="es-MX" sz="6000" b="1" dirty="0">
                <a:solidFill>
                  <a:srgbClr val="002060"/>
                </a:solidFill>
                <a:latin typeface="Calibri" panose="020F0502020204030204" pitchFamily="34" charset="0"/>
                <a:cs typeface="Calibri" panose="020F0502020204030204" pitchFamily="34" charset="0"/>
              </a:rPr>
              <a:t>, cuenta con experiencia en los siguientes sectores:</a:t>
            </a:r>
          </a:p>
        </p:txBody>
      </p:sp>
      <p:grpSp>
        <p:nvGrpSpPr>
          <p:cNvPr id="3" name="Group 2">
            <a:extLst>
              <a:ext uri="{FF2B5EF4-FFF2-40B4-BE49-F238E27FC236}">
                <a16:creationId xmlns:a16="http://schemas.microsoft.com/office/drawing/2014/main" id="{B8A158FD-9EF7-4555-ACFF-F93F8D63AB51}"/>
              </a:ext>
            </a:extLst>
          </p:cNvPr>
          <p:cNvGrpSpPr/>
          <p:nvPr/>
        </p:nvGrpSpPr>
        <p:grpSpPr>
          <a:xfrm>
            <a:off x="4547549" y="12385526"/>
            <a:ext cx="24543908" cy="6940587"/>
            <a:chOff x="967739" y="3025140"/>
            <a:chExt cx="9934956" cy="2354580"/>
          </a:xfrm>
        </p:grpSpPr>
        <p:sp>
          <p:nvSpPr>
            <p:cNvPr id="23" name="object 26">
              <a:extLst>
                <a:ext uri="{FF2B5EF4-FFF2-40B4-BE49-F238E27FC236}">
                  <a16:creationId xmlns:a16="http://schemas.microsoft.com/office/drawing/2014/main" id="{55FFE3EB-0AD0-4528-B68E-D451A77E8A71}"/>
                </a:ext>
              </a:extLst>
            </p:cNvPr>
            <p:cNvSpPr/>
            <p:nvPr/>
          </p:nvSpPr>
          <p:spPr>
            <a:xfrm>
              <a:off x="2654808" y="3025140"/>
              <a:ext cx="1511808" cy="1100328"/>
            </a:xfrm>
            <a:custGeom>
              <a:avLst/>
              <a:gdLst/>
              <a:ahLst/>
              <a:cxnLst/>
              <a:rect l="l" t="t" r="r" b="b"/>
              <a:pathLst>
                <a:path w="1511808" h="1100328">
                  <a:moveTo>
                    <a:pt x="0" y="1100328"/>
                  </a:moveTo>
                  <a:lnTo>
                    <a:pt x="1511808" y="1100328"/>
                  </a:lnTo>
                  <a:lnTo>
                    <a:pt x="1511808" y="0"/>
                  </a:lnTo>
                  <a:lnTo>
                    <a:pt x="0" y="0"/>
                  </a:lnTo>
                  <a:lnTo>
                    <a:pt x="0" y="1100328"/>
                  </a:lnTo>
                  <a:close/>
                </a:path>
              </a:pathLst>
            </a:custGeom>
            <a:solidFill>
              <a:srgbClr val="5B9BD4"/>
            </a:solidFill>
          </p:spPr>
          <p:txBody>
            <a:bodyPr wrap="square" lIns="0" tIns="0" rIns="0" bIns="0" rtlCol="0">
              <a:noAutofit/>
            </a:bodyPr>
            <a:lstStyle/>
            <a:p>
              <a:pPr algn="ctr"/>
              <a:endParaRPr sz="13800"/>
            </a:p>
          </p:txBody>
        </p:sp>
        <p:sp>
          <p:nvSpPr>
            <p:cNvPr id="24" name="object 27">
              <a:extLst>
                <a:ext uri="{FF2B5EF4-FFF2-40B4-BE49-F238E27FC236}">
                  <a16:creationId xmlns:a16="http://schemas.microsoft.com/office/drawing/2014/main" id="{12AE587E-59F2-43B1-B84A-3805D55C4FD2}"/>
                </a:ext>
              </a:extLst>
            </p:cNvPr>
            <p:cNvSpPr/>
            <p:nvPr/>
          </p:nvSpPr>
          <p:spPr>
            <a:xfrm>
              <a:off x="2654808" y="3025140"/>
              <a:ext cx="1508759" cy="1100328"/>
            </a:xfrm>
            <a:prstGeom prst="rect">
              <a:avLst/>
            </a:prstGeom>
            <a:blipFill>
              <a:blip r:embed="rId2" cstate="print"/>
              <a:stretch>
                <a:fillRect/>
              </a:stretch>
            </a:blipFill>
          </p:spPr>
          <p:txBody>
            <a:bodyPr wrap="square" lIns="0" tIns="0" rIns="0" bIns="0" rtlCol="0">
              <a:noAutofit/>
            </a:bodyPr>
            <a:lstStyle/>
            <a:p>
              <a:pPr algn="ctr"/>
              <a:endParaRPr sz="13800"/>
            </a:p>
          </p:txBody>
        </p:sp>
        <p:sp>
          <p:nvSpPr>
            <p:cNvPr id="25" name="object 25">
              <a:extLst>
                <a:ext uri="{FF2B5EF4-FFF2-40B4-BE49-F238E27FC236}">
                  <a16:creationId xmlns:a16="http://schemas.microsoft.com/office/drawing/2014/main" id="{C533946E-DB87-43FC-B367-380B0D830498}"/>
                </a:ext>
              </a:extLst>
            </p:cNvPr>
            <p:cNvSpPr/>
            <p:nvPr/>
          </p:nvSpPr>
          <p:spPr>
            <a:xfrm>
              <a:off x="7706868" y="3025140"/>
              <a:ext cx="1511807" cy="1100328"/>
            </a:xfrm>
            <a:custGeom>
              <a:avLst/>
              <a:gdLst/>
              <a:ahLst/>
              <a:cxnLst/>
              <a:rect l="l" t="t" r="r" b="b"/>
              <a:pathLst>
                <a:path w="1511807" h="1100328">
                  <a:moveTo>
                    <a:pt x="0" y="1100328"/>
                  </a:moveTo>
                  <a:lnTo>
                    <a:pt x="1511807" y="1100328"/>
                  </a:lnTo>
                  <a:lnTo>
                    <a:pt x="1511807" y="0"/>
                  </a:lnTo>
                  <a:lnTo>
                    <a:pt x="0" y="0"/>
                  </a:lnTo>
                  <a:lnTo>
                    <a:pt x="0" y="1100328"/>
                  </a:lnTo>
                  <a:close/>
                </a:path>
              </a:pathLst>
            </a:custGeom>
            <a:solidFill>
              <a:srgbClr val="000000"/>
            </a:solidFill>
          </p:spPr>
          <p:txBody>
            <a:bodyPr wrap="square" lIns="0" tIns="0" rIns="0" bIns="0" rtlCol="0">
              <a:noAutofit/>
            </a:bodyPr>
            <a:lstStyle/>
            <a:p>
              <a:pPr algn="ctr"/>
              <a:endParaRPr sz="13800"/>
            </a:p>
          </p:txBody>
        </p:sp>
        <p:sp>
          <p:nvSpPr>
            <p:cNvPr id="26" name="object 23">
              <a:extLst>
                <a:ext uri="{FF2B5EF4-FFF2-40B4-BE49-F238E27FC236}">
                  <a16:creationId xmlns:a16="http://schemas.microsoft.com/office/drawing/2014/main" id="{64CEDE8D-E4A0-4768-B2C7-D96A2A4672B6}"/>
                </a:ext>
              </a:extLst>
            </p:cNvPr>
            <p:cNvSpPr/>
            <p:nvPr/>
          </p:nvSpPr>
          <p:spPr>
            <a:xfrm>
              <a:off x="9390888" y="3025140"/>
              <a:ext cx="1511807" cy="1100328"/>
            </a:xfrm>
            <a:custGeom>
              <a:avLst/>
              <a:gdLst/>
              <a:ahLst/>
              <a:cxnLst/>
              <a:rect l="l" t="t" r="r" b="b"/>
              <a:pathLst>
                <a:path w="1511807" h="1100328">
                  <a:moveTo>
                    <a:pt x="0" y="1100328"/>
                  </a:moveTo>
                  <a:lnTo>
                    <a:pt x="1511807" y="1100328"/>
                  </a:lnTo>
                  <a:lnTo>
                    <a:pt x="1511807" y="0"/>
                  </a:lnTo>
                  <a:lnTo>
                    <a:pt x="0" y="0"/>
                  </a:lnTo>
                  <a:lnTo>
                    <a:pt x="0" y="1100328"/>
                  </a:lnTo>
                  <a:close/>
                </a:path>
              </a:pathLst>
            </a:custGeom>
            <a:solidFill>
              <a:srgbClr val="5B9BD4"/>
            </a:solidFill>
          </p:spPr>
          <p:txBody>
            <a:bodyPr wrap="square" lIns="0" tIns="0" rIns="0" bIns="0" rtlCol="0">
              <a:noAutofit/>
            </a:bodyPr>
            <a:lstStyle/>
            <a:p>
              <a:pPr algn="ctr"/>
              <a:endParaRPr sz="13800"/>
            </a:p>
          </p:txBody>
        </p:sp>
        <p:sp>
          <p:nvSpPr>
            <p:cNvPr id="27" name="object 24">
              <a:extLst>
                <a:ext uri="{FF2B5EF4-FFF2-40B4-BE49-F238E27FC236}">
                  <a16:creationId xmlns:a16="http://schemas.microsoft.com/office/drawing/2014/main" id="{6E63EFA1-F14F-48BA-B867-D644420D96D0}"/>
                </a:ext>
              </a:extLst>
            </p:cNvPr>
            <p:cNvSpPr/>
            <p:nvPr/>
          </p:nvSpPr>
          <p:spPr>
            <a:xfrm>
              <a:off x="9390888" y="3025140"/>
              <a:ext cx="1508759" cy="1097280"/>
            </a:xfrm>
            <a:prstGeom prst="rect">
              <a:avLst/>
            </a:prstGeom>
            <a:blipFill>
              <a:blip r:embed="rId3" cstate="print"/>
              <a:stretch>
                <a:fillRect/>
              </a:stretch>
            </a:blipFill>
          </p:spPr>
          <p:txBody>
            <a:bodyPr wrap="square" lIns="0" tIns="0" rIns="0" bIns="0" rtlCol="0">
              <a:noAutofit/>
            </a:bodyPr>
            <a:lstStyle/>
            <a:p>
              <a:pPr algn="ctr"/>
              <a:endParaRPr sz="13800"/>
            </a:p>
          </p:txBody>
        </p:sp>
        <p:sp>
          <p:nvSpPr>
            <p:cNvPr id="28" name="object 22">
              <a:extLst>
                <a:ext uri="{FF2B5EF4-FFF2-40B4-BE49-F238E27FC236}">
                  <a16:creationId xmlns:a16="http://schemas.microsoft.com/office/drawing/2014/main" id="{B9CD5188-8666-4B65-BA9C-2DADCF3CFA48}"/>
                </a:ext>
              </a:extLst>
            </p:cNvPr>
            <p:cNvSpPr/>
            <p:nvPr/>
          </p:nvSpPr>
          <p:spPr>
            <a:xfrm>
              <a:off x="970788" y="3025140"/>
              <a:ext cx="1511808" cy="1100328"/>
            </a:xfrm>
            <a:custGeom>
              <a:avLst/>
              <a:gdLst/>
              <a:ahLst/>
              <a:cxnLst/>
              <a:rect l="l" t="t" r="r" b="b"/>
              <a:pathLst>
                <a:path w="1511808" h="1100328">
                  <a:moveTo>
                    <a:pt x="0" y="1100328"/>
                  </a:moveTo>
                  <a:lnTo>
                    <a:pt x="1511808" y="1100328"/>
                  </a:lnTo>
                  <a:lnTo>
                    <a:pt x="1511808" y="0"/>
                  </a:lnTo>
                  <a:lnTo>
                    <a:pt x="0" y="0"/>
                  </a:lnTo>
                  <a:lnTo>
                    <a:pt x="0" y="1100328"/>
                  </a:lnTo>
                  <a:close/>
                </a:path>
              </a:pathLst>
            </a:custGeom>
            <a:solidFill>
              <a:srgbClr val="0D0D0D"/>
            </a:solidFill>
          </p:spPr>
          <p:txBody>
            <a:bodyPr wrap="square" lIns="0" tIns="0" rIns="0" bIns="0" rtlCol="0" anchor="ctr">
              <a:noAutofit/>
            </a:bodyPr>
            <a:lstStyle/>
            <a:p>
              <a:pPr algn="ctr"/>
              <a:endParaRPr sz="13800">
                <a:ln w="0"/>
                <a:effectLst>
                  <a:outerShdw blurRad="38100" dist="19050" dir="2700000" algn="tl" rotWithShape="0">
                    <a:schemeClr val="dk1">
                      <a:alpha val="40000"/>
                    </a:schemeClr>
                  </a:outerShdw>
                </a:effectLst>
              </a:endParaRPr>
            </a:p>
          </p:txBody>
        </p:sp>
        <p:sp>
          <p:nvSpPr>
            <p:cNvPr id="29" name="object 21">
              <a:extLst>
                <a:ext uri="{FF2B5EF4-FFF2-40B4-BE49-F238E27FC236}">
                  <a16:creationId xmlns:a16="http://schemas.microsoft.com/office/drawing/2014/main" id="{730C4BC9-373D-42F7-8701-2AF019AE69AD}"/>
                </a:ext>
              </a:extLst>
            </p:cNvPr>
            <p:cNvSpPr/>
            <p:nvPr/>
          </p:nvSpPr>
          <p:spPr>
            <a:xfrm>
              <a:off x="4338828" y="3025140"/>
              <a:ext cx="1511808" cy="1100328"/>
            </a:xfrm>
            <a:custGeom>
              <a:avLst/>
              <a:gdLst/>
              <a:ahLst/>
              <a:cxnLst/>
              <a:rect l="l" t="t" r="r" b="b"/>
              <a:pathLst>
                <a:path w="1511808" h="1100328">
                  <a:moveTo>
                    <a:pt x="0" y="1100328"/>
                  </a:moveTo>
                  <a:lnTo>
                    <a:pt x="1511808" y="1100328"/>
                  </a:lnTo>
                  <a:lnTo>
                    <a:pt x="1511808" y="0"/>
                  </a:lnTo>
                  <a:lnTo>
                    <a:pt x="0" y="0"/>
                  </a:lnTo>
                  <a:lnTo>
                    <a:pt x="0" y="1100328"/>
                  </a:lnTo>
                  <a:close/>
                </a:path>
              </a:pathLst>
            </a:custGeom>
            <a:solidFill>
              <a:srgbClr val="000000"/>
            </a:solidFill>
          </p:spPr>
          <p:txBody>
            <a:bodyPr wrap="square" lIns="0" tIns="0" rIns="0" bIns="0" rtlCol="0">
              <a:noAutofit/>
            </a:bodyPr>
            <a:lstStyle/>
            <a:p>
              <a:pPr algn="ctr"/>
              <a:endParaRPr sz="13800"/>
            </a:p>
          </p:txBody>
        </p:sp>
        <p:sp>
          <p:nvSpPr>
            <p:cNvPr id="30" name="object 19">
              <a:extLst>
                <a:ext uri="{FF2B5EF4-FFF2-40B4-BE49-F238E27FC236}">
                  <a16:creationId xmlns:a16="http://schemas.microsoft.com/office/drawing/2014/main" id="{1C644BB8-A680-4291-8C18-CDDD6126D41F}"/>
                </a:ext>
              </a:extLst>
            </p:cNvPr>
            <p:cNvSpPr/>
            <p:nvPr/>
          </p:nvSpPr>
          <p:spPr>
            <a:xfrm>
              <a:off x="6022848" y="3025140"/>
              <a:ext cx="1511807" cy="1100328"/>
            </a:xfrm>
            <a:custGeom>
              <a:avLst/>
              <a:gdLst/>
              <a:ahLst/>
              <a:cxnLst/>
              <a:rect l="l" t="t" r="r" b="b"/>
              <a:pathLst>
                <a:path w="1511807" h="1100328">
                  <a:moveTo>
                    <a:pt x="0" y="1100328"/>
                  </a:moveTo>
                  <a:lnTo>
                    <a:pt x="1511807" y="1100328"/>
                  </a:lnTo>
                  <a:lnTo>
                    <a:pt x="1511807" y="0"/>
                  </a:lnTo>
                  <a:lnTo>
                    <a:pt x="0" y="0"/>
                  </a:lnTo>
                  <a:lnTo>
                    <a:pt x="0" y="1100328"/>
                  </a:lnTo>
                  <a:close/>
                </a:path>
              </a:pathLst>
            </a:custGeom>
            <a:solidFill>
              <a:srgbClr val="5B9BD4"/>
            </a:solidFill>
          </p:spPr>
          <p:txBody>
            <a:bodyPr wrap="square" lIns="0" tIns="0" rIns="0" bIns="0" rtlCol="0">
              <a:noAutofit/>
            </a:bodyPr>
            <a:lstStyle/>
            <a:p>
              <a:pPr algn="ctr"/>
              <a:endParaRPr sz="13800"/>
            </a:p>
          </p:txBody>
        </p:sp>
        <p:sp>
          <p:nvSpPr>
            <p:cNvPr id="31" name="object 20">
              <a:extLst>
                <a:ext uri="{FF2B5EF4-FFF2-40B4-BE49-F238E27FC236}">
                  <a16:creationId xmlns:a16="http://schemas.microsoft.com/office/drawing/2014/main" id="{631A8339-8FE2-4F07-9E21-86DD8A8619E1}"/>
                </a:ext>
              </a:extLst>
            </p:cNvPr>
            <p:cNvSpPr/>
            <p:nvPr/>
          </p:nvSpPr>
          <p:spPr>
            <a:xfrm>
              <a:off x="6019800" y="3028188"/>
              <a:ext cx="1514855" cy="1097280"/>
            </a:xfrm>
            <a:prstGeom prst="rect">
              <a:avLst/>
            </a:prstGeom>
            <a:blipFill>
              <a:blip r:embed="rId4" cstate="print"/>
              <a:stretch>
                <a:fillRect/>
              </a:stretch>
            </a:blipFill>
          </p:spPr>
          <p:txBody>
            <a:bodyPr wrap="square" lIns="0" tIns="0" rIns="0" bIns="0" rtlCol="0">
              <a:noAutofit/>
            </a:bodyPr>
            <a:lstStyle/>
            <a:p>
              <a:pPr algn="ctr"/>
              <a:endParaRPr sz="13800"/>
            </a:p>
          </p:txBody>
        </p:sp>
        <p:sp>
          <p:nvSpPr>
            <p:cNvPr id="32" name="object 17">
              <a:extLst>
                <a:ext uri="{FF2B5EF4-FFF2-40B4-BE49-F238E27FC236}">
                  <a16:creationId xmlns:a16="http://schemas.microsoft.com/office/drawing/2014/main" id="{2A0D0D2F-F446-42BE-8F39-696A7134B6F3}"/>
                </a:ext>
              </a:extLst>
            </p:cNvPr>
            <p:cNvSpPr/>
            <p:nvPr/>
          </p:nvSpPr>
          <p:spPr>
            <a:xfrm>
              <a:off x="7706868" y="4277868"/>
              <a:ext cx="1511807" cy="1101852"/>
            </a:xfrm>
            <a:custGeom>
              <a:avLst/>
              <a:gdLst/>
              <a:ahLst/>
              <a:cxnLst/>
              <a:rect l="l" t="t" r="r" b="b"/>
              <a:pathLst>
                <a:path w="1511807" h="1101852">
                  <a:moveTo>
                    <a:pt x="0" y="1101852"/>
                  </a:moveTo>
                  <a:lnTo>
                    <a:pt x="1511807" y="1101852"/>
                  </a:lnTo>
                  <a:lnTo>
                    <a:pt x="1511807" y="0"/>
                  </a:lnTo>
                  <a:lnTo>
                    <a:pt x="0" y="0"/>
                  </a:lnTo>
                  <a:lnTo>
                    <a:pt x="0" y="1101852"/>
                  </a:lnTo>
                  <a:close/>
                </a:path>
              </a:pathLst>
            </a:custGeom>
            <a:solidFill>
              <a:srgbClr val="5B9BD4"/>
            </a:solidFill>
          </p:spPr>
          <p:txBody>
            <a:bodyPr wrap="square" lIns="0" tIns="0" rIns="0" bIns="0" rtlCol="0">
              <a:noAutofit/>
            </a:bodyPr>
            <a:lstStyle/>
            <a:p>
              <a:pPr algn="ctr"/>
              <a:endParaRPr sz="13800"/>
            </a:p>
          </p:txBody>
        </p:sp>
        <p:sp>
          <p:nvSpPr>
            <p:cNvPr id="33" name="object 18">
              <a:extLst>
                <a:ext uri="{FF2B5EF4-FFF2-40B4-BE49-F238E27FC236}">
                  <a16:creationId xmlns:a16="http://schemas.microsoft.com/office/drawing/2014/main" id="{40D290C1-220B-44DF-A016-EC6D22097261}"/>
                </a:ext>
              </a:extLst>
            </p:cNvPr>
            <p:cNvSpPr/>
            <p:nvPr/>
          </p:nvSpPr>
          <p:spPr>
            <a:xfrm>
              <a:off x="7696200" y="4277868"/>
              <a:ext cx="1522476" cy="1097280"/>
            </a:xfrm>
            <a:prstGeom prst="rect">
              <a:avLst/>
            </a:prstGeom>
            <a:blipFill>
              <a:blip r:embed="rId5" cstate="print"/>
              <a:stretch>
                <a:fillRect/>
              </a:stretch>
            </a:blipFill>
          </p:spPr>
          <p:txBody>
            <a:bodyPr wrap="square" lIns="0" tIns="0" rIns="0" bIns="0" rtlCol="0">
              <a:noAutofit/>
            </a:bodyPr>
            <a:lstStyle/>
            <a:p>
              <a:pPr algn="ctr"/>
              <a:endParaRPr sz="13800"/>
            </a:p>
          </p:txBody>
        </p:sp>
        <p:sp>
          <p:nvSpPr>
            <p:cNvPr id="34" name="object 16">
              <a:extLst>
                <a:ext uri="{FF2B5EF4-FFF2-40B4-BE49-F238E27FC236}">
                  <a16:creationId xmlns:a16="http://schemas.microsoft.com/office/drawing/2014/main" id="{4D751FAB-8C24-40F7-8E88-823784E40A23}"/>
                </a:ext>
              </a:extLst>
            </p:cNvPr>
            <p:cNvSpPr/>
            <p:nvPr/>
          </p:nvSpPr>
          <p:spPr>
            <a:xfrm>
              <a:off x="9390888" y="4277868"/>
              <a:ext cx="1511807" cy="1101852"/>
            </a:xfrm>
            <a:custGeom>
              <a:avLst/>
              <a:gdLst/>
              <a:ahLst/>
              <a:cxnLst/>
              <a:rect l="l" t="t" r="r" b="b"/>
              <a:pathLst>
                <a:path w="1511807" h="1101852">
                  <a:moveTo>
                    <a:pt x="0" y="1101852"/>
                  </a:moveTo>
                  <a:lnTo>
                    <a:pt x="1511807" y="1101852"/>
                  </a:lnTo>
                  <a:lnTo>
                    <a:pt x="1511807" y="0"/>
                  </a:lnTo>
                  <a:lnTo>
                    <a:pt x="0" y="0"/>
                  </a:lnTo>
                  <a:lnTo>
                    <a:pt x="0" y="1101852"/>
                  </a:lnTo>
                  <a:close/>
                </a:path>
              </a:pathLst>
            </a:custGeom>
            <a:solidFill>
              <a:srgbClr val="7E7E7E"/>
            </a:solidFill>
          </p:spPr>
          <p:txBody>
            <a:bodyPr wrap="square" lIns="0" tIns="0" rIns="0" bIns="0" rtlCol="0">
              <a:noAutofit/>
            </a:bodyPr>
            <a:lstStyle/>
            <a:p>
              <a:pPr algn="ctr"/>
              <a:endParaRPr sz="13800"/>
            </a:p>
          </p:txBody>
        </p:sp>
        <p:sp>
          <p:nvSpPr>
            <p:cNvPr id="35" name="object 14">
              <a:extLst>
                <a:ext uri="{FF2B5EF4-FFF2-40B4-BE49-F238E27FC236}">
                  <a16:creationId xmlns:a16="http://schemas.microsoft.com/office/drawing/2014/main" id="{6F12B6C2-F23B-48CA-AEB3-71F77CB45A3B}"/>
                </a:ext>
              </a:extLst>
            </p:cNvPr>
            <p:cNvSpPr/>
            <p:nvPr/>
          </p:nvSpPr>
          <p:spPr>
            <a:xfrm>
              <a:off x="970788" y="4277868"/>
              <a:ext cx="1511808" cy="1101852"/>
            </a:xfrm>
            <a:custGeom>
              <a:avLst/>
              <a:gdLst/>
              <a:ahLst/>
              <a:cxnLst/>
              <a:rect l="l" t="t" r="r" b="b"/>
              <a:pathLst>
                <a:path w="1511808" h="1101852">
                  <a:moveTo>
                    <a:pt x="0" y="1101852"/>
                  </a:moveTo>
                  <a:lnTo>
                    <a:pt x="1511808" y="1101852"/>
                  </a:lnTo>
                  <a:lnTo>
                    <a:pt x="1511808" y="0"/>
                  </a:lnTo>
                  <a:lnTo>
                    <a:pt x="0" y="0"/>
                  </a:lnTo>
                  <a:lnTo>
                    <a:pt x="0" y="1101852"/>
                  </a:lnTo>
                  <a:close/>
                </a:path>
              </a:pathLst>
            </a:custGeom>
            <a:solidFill>
              <a:srgbClr val="5B9BD4"/>
            </a:solidFill>
          </p:spPr>
          <p:txBody>
            <a:bodyPr wrap="square" lIns="0" tIns="0" rIns="0" bIns="0" rtlCol="0">
              <a:noAutofit/>
            </a:bodyPr>
            <a:lstStyle/>
            <a:p>
              <a:pPr algn="ctr"/>
              <a:endParaRPr sz="13800"/>
            </a:p>
          </p:txBody>
        </p:sp>
        <p:sp>
          <p:nvSpPr>
            <p:cNvPr id="36" name="object 15">
              <a:extLst>
                <a:ext uri="{FF2B5EF4-FFF2-40B4-BE49-F238E27FC236}">
                  <a16:creationId xmlns:a16="http://schemas.microsoft.com/office/drawing/2014/main" id="{926A0712-C3E1-481F-BF25-3C19B463DBBA}"/>
                </a:ext>
              </a:extLst>
            </p:cNvPr>
            <p:cNvSpPr/>
            <p:nvPr/>
          </p:nvSpPr>
          <p:spPr>
            <a:xfrm>
              <a:off x="970788" y="4282440"/>
              <a:ext cx="1511808" cy="1097280"/>
            </a:xfrm>
            <a:prstGeom prst="rect">
              <a:avLst/>
            </a:prstGeom>
            <a:blipFill>
              <a:blip r:embed="rId6" cstate="print"/>
              <a:stretch>
                <a:fillRect/>
              </a:stretch>
            </a:blipFill>
          </p:spPr>
          <p:txBody>
            <a:bodyPr wrap="square" lIns="0" tIns="0" rIns="0" bIns="0" rtlCol="0">
              <a:noAutofit/>
            </a:bodyPr>
            <a:lstStyle/>
            <a:p>
              <a:pPr algn="ctr"/>
              <a:endParaRPr sz="13800"/>
            </a:p>
          </p:txBody>
        </p:sp>
        <p:sp>
          <p:nvSpPr>
            <p:cNvPr id="37" name="object 13">
              <a:extLst>
                <a:ext uri="{FF2B5EF4-FFF2-40B4-BE49-F238E27FC236}">
                  <a16:creationId xmlns:a16="http://schemas.microsoft.com/office/drawing/2014/main" id="{3F7B2E49-EF24-4F93-A3D2-D17AA0B2203A}"/>
                </a:ext>
              </a:extLst>
            </p:cNvPr>
            <p:cNvSpPr/>
            <p:nvPr/>
          </p:nvSpPr>
          <p:spPr>
            <a:xfrm>
              <a:off x="2654808" y="4277868"/>
              <a:ext cx="1511808" cy="1101852"/>
            </a:xfrm>
            <a:custGeom>
              <a:avLst/>
              <a:gdLst/>
              <a:ahLst/>
              <a:cxnLst/>
              <a:rect l="l" t="t" r="r" b="b"/>
              <a:pathLst>
                <a:path w="1511808" h="1101852">
                  <a:moveTo>
                    <a:pt x="0" y="1101852"/>
                  </a:moveTo>
                  <a:lnTo>
                    <a:pt x="1511808" y="1101852"/>
                  </a:lnTo>
                  <a:lnTo>
                    <a:pt x="1511808" y="0"/>
                  </a:lnTo>
                  <a:lnTo>
                    <a:pt x="0" y="0"/>
                  </a:lnTo>
                  <a:lnTo>
                    <a:pt x="0" y="1101852"/>
                  </a:lnTo>
                  <a:close/>
                </a:path>
              </a:pathLst>
            </a:custGeom>
            <a:solidFill>
              <a:srgbClr val="7E7E7E"/>
            </a:solidFill>
          </p:spPr>
          <p:txBody>
            <a:bodyPr wrap="square" lIns="0" tIns="0" rIns="0" bIns="0" rtlCol="0">
              <a:noAutofit/>
            </a:bodyPr>
            <a:lstStyle/>
            <a:p>
              <a:pPr algn="ctr"/>
              <a:endParaRPr sz="13800"/>
            </a:p>
          </p:txBody>
        </p:sp>
        <p:sp>
          <p:nvSpPr>
            <p:cNvPr id="38" name="object 11">
              <a:extLst>
                <a:ext uri="{FF2B5EF4-FFF2-40B4-BE49-F238E27FC236}">
                  <a16:creationId xmlns:a16="http://schemas.microsoft.com/office/drawing/2014/main" id="{3A044FF1-53D5-4055-84BE-AC913537F26E}"/>
                </a:ext>
              </a:extLst>
            </p:cNvPr>
            <p:cNvSpPr/>
            <p:nvPr/>
          </p:nvSpPr>
          <p:spPr>
            <a:xfrm>
              <a:off x="4338828" y="4277868"/>
              <a:ext cx="1511808" cy="1101852"/>
            </a:xfrm>
            <a:custGeom>
              <a:avLst/>
              <a:gdLst/>
              <a:ahLst/>
              <a:cxnLst/>
              <a:rect l="l" t="t" r="r" b="b"/>
              <a:pathLst>
                <a:path w="1511808" h="1101852">
                  <a:moveTo>
                    <a:pt x="0" y="1101852"/>
                  </a:moveTo>
                  <a:lnTo>
                    <a:pt x="1511808" y="1101852"/>
                  </a:lnTo>
                  <a:lnTo>
                    <a:pt x="1511808" y="0"/>
                  </a:lnTo>
                  <a:lnTo>
                    <a:pt x="0" y="0"/>
                  </a:lnTo>
                  <a:lnTo>
                    <a:pt x="0" y="1101852"/>
                  </a:lnTo>
                  <a:close/>
                </a:path>
              </a:pathLst>
            </a:custGeom>
            <a:solidFill>
              <a:srgbClr val="5B9BD4"/>
            </a:solidFill>
          </p:spPr>
          <p:txBody>
            <a:bodyPr wrap="square" lIns="0" tIns="0" rIns="0" bIns="0" rtlCol="0">
              <a:noAutofit/>
            </a:bodyPr>
            <a:lstStyle/>
            <a:p>
              <a:pPr algn="ctr"/>
              <a:endParaRPr sz="13800"/>
            </a:p>
          </p:txBody>
        </p:sp>
        <p:sp>
          <p:nvSpPr>
            <p:cNvPr id="39" name="object 12">
              <a:extLst>
                <a:ext uri="{FF2B5EF4-FFF2-40B4-BE49-F238E27FC236}">
                  <a16:creationId xmlns:a16="http://schemas.microsoft.com/office/drawing/2014/main" id="{F6446256-0AF4-4497-BF42-F07C142F8A26}"/>
                </a:ext>
              </a:extLst>
            </p:cNvPr>
            <p:cNvSpPr/>
            <p:nvPr/>
          </p:nvSpPr>
          <p:spPr>
            <a:xfrm>
              <a:off x="4338828" y="4277868"/>
              <a:ext cx="1522476" cy="1097280"/>
            </a:xfrm>
            <a:prstGeom prst="rect">
              <a:avLst/>
            </a:prstGeom>
            <a:blipFill>
              <a:blip r:embed="rId7" cstate="print"/>
              <a:stretch>
                <a:fillRect/>
              </a:stretch>
            </a:blipFill>
          </p:spPr>
          <p:txBody>
            <a:bodyPr wrap="square" lIns="0" tIns="0" rIns="0" bIns="0" rtlCol="0">
              <a:noAutofit/>
            </a:bodyPr>
            <a:lstStyle/>
            <a:p>
              <a:pPr algn="ctr"/>
              <a:endParaRPr sz="13800"/>
            </a:p>
          </p:txBody>
        </p:sp>
        <p:sp>
          <p:nvSpPr>
            <p:cNvPr id="40" name="object 10">
              <a:extLst>
                <a:ext uri="{FF2B5EF4-FFF2-40B4-BE49-F238E27FC236}">
                  <a16:creationId xmlns:a16="http://schemas.microsoft.com/office/drawing/2014/main" id="{556A499C-3135-41D8-AB23-AC275EDF2393}"/>
                </a:ext>
              </a:extLst>
            </p:cNvPr>
            <p:cNvSpPr/>
            <p:nvPr/>
          </p:nvSpPr>
          <p:spPr>
            <a:xfrm>
              <a:off x="6022848" y="4277868"/>
              <a:ext cx="1511807" cy="1101852"/>
            </a:xfrm>
            <a:custGeom>
              <a:avLst/>
              <a:gdLst/>
              <a:ahLst/>
              <a:cxnLst/>
              <a:rect l="l" t="t" r="r" b="b"/>
              <a:pathLst>
                <a:path w="1511807" h="1101852">
                  <a:moveTo>
                    <a:pt x="0" y="1101852"/>
                  </a:moveTo>
                  <a:lnTo>
                    <a:pt x="1511807" y="1101852"/>
                  </a:lnTo>
                  <a:lnTo>
                    <a:pt x="1511807" y="0"/>
                  </a:lnTo>
                  <a:lnTo>
                    <a:pt x="0" y="0"/>
                  </a:lnTo>
                  <a:lnTo>
                    <a:pt x="0" y="1101852"/>
                  </a:lnTo>
                  <a:close/>
                </a:path>
              </a:pathLst>
            </a:custGeom>
            <a:solidFill>
              <a:srgbClr val="7E7E7E"/>
            </a:solidFill>
          </p:spPr>
          <p:txBody>
            <a:bodyPr wrap="square" lIns="0" tIns="0" rIns="0" bIns="0" rtlCol="0" anchor="ctr">
              <a:noAutofit/>
            </a:bodyPr>
            <a:lstStyle/>
            <a:p>
              <a:pPr algn="ctr"/>
              <a:endParaRPr sz="13800"/>
            </a:p>
          </p:txBody>
        </p:sp>
        <p:sp>
          <p:nvSpPr>
            <p:cNvPr id="41" name="object 7">
              <a:extLst>
                <a:ext uri="{FF2B5EF4-FFF2-40B4-BE49-F238E27FC236}">
                  <a16:creationId xmlns:a16="http://schemas.microsoft.com/office/drawing/2014/main" id="{9B7700F5-B0BB-454D-B81C-277BC360830D}"/>
                </a:ext>
              </a:extLst>
            </p:cNvPr>
            <p:cNvSpPr txBox="1"/>
            <p:nvPr/>
          </p:nvSpPr>
          <p:spPr>
            <a:xfrm>
              <a:off x="9380219" y="4277868"/>
              <a:ext cx="1522476" cy="1101852"/>
            </a:xfrm>
            <a:prstGeom prst="rect">
              <a:avLst/>
            </a:prstGeom>
          </p:spPr>
          <p:txBody>
            <a:bodyPr wrap="square" lIns="0" tIns="0" rIns="0" bIns="0" rtlCol="0" anchor="ctr">
              <a:noAutofit/>
            </a:bodyPr>
            <a:lstStyle/>
            <a:p>
              <a:pPr marL="394969" algn="ctr">
                <a:lnSpc>
                  <a:spcPct val="95825"/>
                </a:lnSpc>
                <a:spcBef>
                  <a:spcPts val="3000"/>
                </a:spcBef>
              </a:pPr>
              <a:r>
                <a:rPr sz="3600" spc="0" dirty="0" err="1">
                  <a:solidFill>
                    <a:srgbClr val="FFFFFF"/>
                  </a:solidFill>
                  <a:latin typeface="Arial"/>
                  <a:cs typeface="Arial"/>
                </a:rPr>
                <a:t>Ser</a:t>
              </a:r>
              <a:r>
                <a:rPr sz="3600" spc="-19" dirty="0" err="1">
                  <a:solidFill>
                    <a:srgbClr val="FFFFFF"/>
                  </a:solidFill>
                  <a:latin typeface="Arial"/>
                  <a:cs typeface="Arial"/>
                </a:rPr>
                <a:t>v</a:t>
              </a:r>
              <a:r>
                <a:rPr sz="3600" spc="0" dirty="0" err="1">
                  <a:solidFill>
                    <a:srgbClr val="FFFFFF"/>
                  </a:solidFill>
                  <a:latin typeface="Arial"/>
                  <a:cs typeface="Arial"/>
                </a:rPr>
                <a:t>i</a:t>
              </a:r>
              <a:r>
                <a:rPr sz="3600" spc="4" dirty="0" err="1">
                  <a:solidFill>
                    <a:srgbClr val="FFFFFF"/>
                  </a:solidFill>
                  <a:latin typeface="Arial"/>
                  <a:cs typeface="Arial"/>
                </a:rPr>
                <a:t>c</a:t>
              </a:r>
              <a:r>
                <a:rPr sz="3600" spc="0" dirty="0" err="1">
                  <a:solidFill>
                    <a:srgbClr val="FFFFFF"/>
                  </a:solidFill>
                  <a:latin typeface="Arial"/>
                  <a:cs typeface="Arial"/>
                </a:rPr>
                <a:t>ios</a:t>
              </a:r>
              <a:endParaRPr sz="3600" dirty="0">
                <a:latin typeface="Arial"/>
                <a:cs typeface="Arial"/>
              </a:endParaRPr>
            </a:p>
          </p:txBody>
        </p:sp>
        <p:sp>
          <p:nvSpPr>
            <p:cNvPr id="42" name="object 6">
              <a:extLst>
                <a:ext uri="{FF2B5EF4-FFF2-40B4-BE49-F238E27FC236}">
                  <a16:creationId xmlns:a16="http://schemas.microsoft.com/office/drawing/2014/main" id="{1F7C06EC-3B5F-4995-B0DF-DB1E10364664}"/>
                </a:ext>
              </a:extLst>
            </p:cNvPr>
            <p:cNvSpPr txBox="1"/>
            <p:nvPr/>
          </p:nvSpPr>
          <p:spPr>
            <a:xfrm>
              <a:off x="6012179" y="4277868"/>
              <a:ext cx="1522476" cy="1101852"/>
            </a:xfrm>
            <a:prstGeom prst="rect">
              <a:avLst/>
            </a:prstGeom>
          </p:spPr>
          <p:txBody>
            <a:bodyPr wrap="square" lIns="0" tIns="0" rIns="0" bIns="0" rtlCol="0" anchor="ctr">
              <a:noAutofit/>
            </a:bodyPr>
            <a:lstStyle/>
            <a:p>
              <a:pPr marL="428498" algn="ctr">
                <a:lnSpc>
                  <a:spcPct val="95825"/>
                </a:lnSpc>
                <a:spcBef>
                  <a:spcPts val="3000"/>
                </a:spcBef>
              </a:pPr>
              <a:r>
                <a:rPr lang="es-MX" sz="3600" spc="0" dirty="0" err="1">
                  <a:solidFill>
                    <a:srgbClr val="FFFFFF"/>
                  </a:solidFill>
                  <a:latin typeface="Arial"/>
                  <a:cs typeface="Arial"/>
                </a:rPr>
                <a:t>Agricola</a:t>
              </a:r>
              <a:endParaRPr sz="3600" dirty="0">
                <a:latin typeface="Arial"/>
                <a:cs typeface="Arial"/>
              </a:endParaRPr>
            </a:p>
          </p:txBody>
        </p:sp>
        <p:sp>
          <p:nvSpPr>
            <p:cNvPr id="43" name="object 5">
              <a:extLst>
                <a:ext uri="{FF2B5EF4-FFF2-40B4-BE49-F238E27FC236}">
                  <a16:creationId xmlns:a16="http://schemas.microsoft.com/office/drawing/2014/main" id="{CF70609B-1A62-4EA1-8537-BFA5303A0C55}"/>
                </a:ext>
              </a:extLst>
            </p:cNvPr>
            <p:cNvSpPr txBox="1"/>
            <p:nvPr/>
          </p:nvSpPr>
          <p:spPr>
            <a:xfrm>
              <a:off x="2654808" y="4277868"/>
              <a:ext cx="1511808" cy="1101852"/>
            </a:xfrm>
            <a:prstGeom prst="rect">
              <a:avLst/>
            </a:prstGeom>
          </p:spPr>
          <p:txBody>
            <a:bodyPr wrap="square" lIns="0" tIns="0" rIns="0" bIns="0" rtlCol="0" anchor="ctr">
              <a:noAutofit/>
            </a:bodyPr>
            <a:lstStyle/>
            <a:p>
              <a:pPr marL="136558" marR="136408" algn="ctr">
                <a:lnSpc>
                  <a:spcPct val="95825"/>
                </a:lnSpc>
                <a:spcBef>
                  <a:spcPts val="2000"/>
                </a:spcBef>
              </a:pPr>
              <a:r>
                <a:rPr sz="3600" spc="-4" dirty="0" err="1">
                  <a:solidFill>
                    <a:srgbClr val="FFFFFF"/>
                  </a:solidFill>
                  <a:latin typeface="Arial"/>
                  <a:cs typeface="Arial"/>
                </a:rPr>
                <a:t>C</a:t>
              </a:r>
              <a:r>
                <a:rPr sz="3600" spc="0" dirty="0" err="1">
                  <a:solidFill>
                    <a:srgbClr val="FFFFFF"/>
                  </a:solidFill>
                  <a:latin typeface="Arial"/>
                  <a:cs typeface="Arial"/>
                </a:rPr>
                <a:t>ons</a:t>
              </a:r>
              <a:r>
                <a:rPr sz="3600" spc="4" dirty="0" err="1">
                  <a:solidFill>
                    <a:srgbClr val="FFFFFF"/>
                  </a:solidFill>
                  <a:latin typeface="Arial"/>
                  <a:cs typeface="Arial"/>
                </a:rPr>
                <a:t>t</a:t>
              </a:r>
              <a:r>
                <a:rPr sz="3600" spc="0" dirty="0" err="1">
                  <a:solidFill>
                    <a:srgbClr val="FFFFFF"/>
                  </a:solidFill>
                  <a:latin typeface="Arial"/>
                  <a:cs typeface="Arial"/>
                </a:rPr>
                <a:t>ruc</a:t>
              </a:r>
              <a:r>
                <a:rPr sz="3600" spc="-4" dirty="0" err="1">
                  <a:solidFill>
                    <a:srgbClr val="FFFFFF"/>
                  </a:solidFill>
                  <a:latin typeface="Arial"/>
                  <a:cs typeface="Arial"/>
                </a:rPr>
                <a:t>c</a:t>
              </a:r>
              <a:r>
                <a:rPr sz="3600" spc="0" dirty="0" err="1">
                  <a:solidFill>
                    <a:srgbClr val="FFFFFF"/>
                  </a:solidFill>
                  <a:latin typeface="Arial"/>
                  <a:cs typeface="Arial"/>
                </a:rPr>
                <a:t>ión</a:t>
              </a:r>
              <a:endParaRPr sz="3600" dirty="0">
                <a:latin typeface="Arial"/>
                <a:cs typeface="Arial"/>
              </a:endParaRPr>
            </a:p>
          </p:txBody>
        </p:sp>
        <p:sp>
          <p:nvSpPr>
            <p:cNvPr id="44" name="object 4">
              <a:extLst>
                <a:ext uri="{FF2B5EF4-FFF2-40B4-BE49-F238E27FC236}">
                  <a16:creationId xmlns:a16="http://schemas.microsoft.com/office/drawing/2014/main" id="{D5A1C35A-2A2C-41EB-A995-5C965BCBDF9B}"/>
                </a:ext>
              </a:extLst>
            </p:cNvPr>
            <p:cNvSpPr txBox="1"/>
            <p:nvPr/>
          </p:nvSpPr>
          <p:spPr>
            <a:xfrm>
              <a:off x="7706868" y="3025140"/>
              <a:ext cx="1511807" cy="1100327"/>
            </a:xfrm>
            <a:prstGeom prst="rect">
              <a:avLst/>
            </a:prstGeom>
          </p:spPr>
          <p:txBody>
            <a:bodyPr wrap="square" lIns="0" tIns="0" rIns="0" bIns="0" rtlCol="0" anchor="ctr">
              <a:noAutofit/>
            </a:bodyPr>
            <a:lstStyle/>
            <a:p>
              <a:pPr algn="ctr">
                <a:lnSpc>
                  <a:spcPts val="850"/>
                </a:lnSpc>
                <a:spcBef>
                  <a:spcPts val="11"/>
                </a:spcBef>
              </a:pPr>
              <a:endParaRPr sz="1600" dirty="0"/>
            </a:p>
            <a:p>
              <a:pPr marL="114460" marR="114066" indent="0" algn="ctr">
                <a:lnSpc>
                  <a:spcPct val="100041"/>
                </a:lnSpc>
                <a:spcBef>
                  <a:spcPts val="1000"/>
                </a:spcBef>
              </a:pPr>
              <a:r>
                <a:rPr sz="3600" spc="-4" dirty="0">
                  <a:solidFill>
                    <a:srgbClr val="FFFFFF"/>
                  </a:solidFill>
                  <a:latin typeface="Arial"/>
                  <a:cs typeface="Arial"/>
                </a:rPr>
                <a:t>C</a:t>
              </a:r>
              <a:r>
                <a:rPr sz="3600" spc="0" dirty="0">
                  <a:solidFill>
                    <a:srgbClr val="FFFFFF"/>
                  </a:solidFill>
                  <a:latin typeface="Arial"/>
                  <a:cs typeface="Arial"/>
                </a:rPr>
                <a:t>o</a:t>
              </a:r>
              <a:r>
                <a:rPr sz="3600" spc="-4" dirty="0">
                  <a:solidFill>
                    <a:srgbClr val="FFFFFF"/>
                  </a:solidFill>
                  <a:latin typeface="Arial"/>
                  <a:cs typeface="Arial"/>
                </a:rPr>
                <a:t>m</a:t>
              </a:r>
              <a:r>
                <a:rPr sz="3600" spc="0" dirty="0">
                  <a:solidFill>
                    <a:srgbClr val="FFFFFF"/>
                  </a:solidFill>
                  <a:latin typeface="Arial"/>
                  <a:cs typeface="Arial"/>
                </a:rPr>
                <a:t>er</a:t>
              </a:r>
              <a:r>
                <a:rPr sz="3600" spc="4" dirty="0">
                  <a:solidFill>
                    <a:srgbClr val="FFFFFF"/>
                  </a:solidFill>
                  <a:latin typeface="Arial"/>
                  <a:cs typeface="Arial"/>
                </a:rPr>
                <a:t>c</a:t>
              </a:r>
              <a:r>
                <a:rPr sz="3600" spc="0" dirty="0">
                  <a:solidFill>
                    <a:srgbClr val="FFFFFF"/>
                  </a:solidFill>
                  <a:latin typeface="Arial"/>
                  <a:cs typeface="Arial"/>
                </a:rPr>
                <a:t>io</a:t>
              </a:r>
              <a:r>
                <a:rPr sz="3600" spc="-29" dirty="0">
                  <a:solidFill>
                    <a:srgbClr val="FFFFFF"/>
                  </a:solidFill>
                  <a:latin typeface="Arial"/>
                  <a:cs typeface="Arial"/>
                </a:rPr>
                <a:t> </a:t>
              </a:r>
              <a:r>
                <a:rPr sz="3600" spc="0" dirty="0">
                  <a:solidFill>
                    <a:srgbClr val="FFFFFF"/>
                  </a:solidFill>
                  <a:latin typeface="Arial"/>
                  <a:cs typeface="Arial"/>
                </a:rPr>
                <a:t>al</a:t>
              </a:r>
              <a:r>
                <a:rPr sz="3600" spc="-4" dirty="0">
                  <a:solidFill>
                    <a:srgbClr val="FFFFFF"/>
                  </a:solidFill>
                  <a:latin typeface="Arial"/>
                  <a:cs typeface="Arial"/>
                </a:rPr>
                <a:t> </a:t>
              </a:r>
              <a:r>
                <a:rPr sz="3600" spc="0" dirty="0">
                  <a:solidFill>
                    <a:srgbClr val="FFFFFF"/>
                  </a:solidFill>
                  <a:latin typeface="Arial"/>
                  <a:cs typeface="Arial"/>
                </a:rPr>
                <a:t>por </a:t>
              </a:r>
              <a:r>
                <a:rPr sz="3600" spc="-4" dirty="0">
                  <a:solidFill>
                    <a:srgbClr val="FFFFFF"/>
                  </a:solidFill>
                  <a:latin typeface="Arial"/>
                  <a:cs typeface="Arial"/>
                </a:rPr>
                <a:t>m</a:t>
              </a:r>
              <a:r>
                <a:rPr sz="3600" spc="0" dirty="0">
                  <a:solidFill>
                    <a:srgbClr val="FFFFFF"/>
                  </a:solidFill>
                  <a:latin typeface="Arial"/>
                  <a:cs typeface="Arial"/>
                </a:rPr>
                <a:t>en</a:t>
              </a:r>
              <a:r>
                <a:rPr sz="3600" spc="-4" dirty="0">
                  <a:solidFill>
                    <a:srgbClr val="FFFFFF"/>
                  </a:solidFill>
                  <a:latin typeface="Arial"/>
                  <a:cs typeface="Arial"/>
                </a:rPr>
                <a:t>o</a:t>
              </a:r>
              <a:r>
                <a:rPr sz="3600" spc="0" dirty="0">
                  <a:solidFill>
                    <a:srgbClr val="FFFFFF"/>
                  </a:solidFill>
                  <a:latin typeface="Arial"/>
                  <a:cs typeface="Arial"/>
                </a:rPr>
                <a:t>r</a:t>
              </a:r>
              <a:r>
                <a:rPr sz="3600" spc="-29" dirty="0">
                  <a:solidFill>
                    <a:srgbClr val="FFFFFF"/>
                  </a:solidFill>
                  <a:latin typeface="Arial"/>
                  <a:cs typeface="Arial"/>
                </a:rPr>
                <a:t> </a:t>
              </a:r>
              <a:r>
                <a:rPr sz="3600" spc="0" dirty="0">
                  <a:solidFill>
                    <a:srgbClr val="FFFFFF"/>
                  </a:solidFill>
                  <a:latin typeface="Arial"/>
                  <a:cs typeface="Arial"/>
                </a:rPr>
                <a:t>y por </a:t>
              </a:r>
              <a:r>
                <a:rPr sz="3600" spc="-4" dirty="0">
                  <a:solidFill>
                    <a:srgbClr val="FFFFFF"/>
                  </a:solidFill>
                  <a:latin typeface="Arial"/>
                  <a:cs typeface="Arial"/>
                </a:rPr>
                <a:t>m</a:t>
              </a:r>
              <a:r>
                <a:rPr sz="3600" spc="0" dirty="0">
                  <a:solidFill>
                    <a:srgbClr val="FFFFFF"/>
                  </a:solidFill>
                  <a:latin typeface="Arial"/>
                  <a:cs typeface="Arial"/>
                </a:rPr>
                <a:t>a</a:t>
              </a:r>
              <a:r>
                <a:rPr sz="3600" spc="-19" dirty="0">
                  <a:solidFill>
                    <a:srgbClr val="FFFFFF"/>
                  </a:solidFill>
                  <a:latin typeface="Arial"/>
                  <a:cs typeface="Arial"/>
                </a:rPr>
                <a:t>y</a:t>
              </a:r>
              <a:r>
                <a:rPr sz="3600" spc="0" dirty="0">
                  <a:solidFill>
                    <a:srgbClr val="FFFFFF"/>
                  </a:solidFill>
                  <a:latin typeface="Arial"/>
                  <a:cs typeface="Arial"/>
                </a:rPr>
                <a:t>or</a:t>
              </a:r>
              <a:endParaRPr sz="3600" dirty="0">
                <a:latin typeface="Arial"/>
                <a:cs typeface="Arial"/>
              </a:endParaRPr>
            </a:p>
          </p:txBody>
        </p:sp>
        <p:sp>
          <p:nvSpPr>
            <p:cNvPr id="45" name="object 3">
              <a:extLst>
                <a:ext uri="{FF2B5EF4-FFF2-40B4-BE49-F238E27FC236}">
                  <a16:creationId xmlns:a16="http://schemas.microsoft.com/office/drawing/2014/main" id="{3415B57C-501E-45DF-90A7-C71B3DDB0E49}"/>
                </a:ext>
              </a:extLst>
            </p:cNvPr>
            <p:cNvSpPr txBox="1"/>
            <p:nvPr/>
          </p:nvSpPr>
          <p:spPr>
            <a:xfrm>
              <a:off x="4328159" y="3025140"/>
              <a:ext cx="1522476" cy="1100327"/>
            </a:xfrm>
            <a:prstGeom prst="rect">
              <a:avLst/>
            </a:prstGeom>
          </p:spPr>
          <p:txBody>
            <a:bodyPr wrap="square" lIns="0" tIns="0" rIns="0" bIns="0" rtlCol="0" anchor="ctr">
              <a:noAutofit/>
            </a:bodyPr>
            <a:lstStyle/>
            <a:p>
              <a:pPr marL="329438" algn="ctr">
                <a:lnSpc>
                  <a:spcPct val="95825"/>
                </a:lnSpc>
                <a:spcBef>
                  <a:spcPts val="3000"/>
                </a:spcBef>
              </a:pPr>
              <a:r>
                <a:rPr sz="3600" spc="-54" dirty="0" err="1">
                  <a:solidFill>
                    <a:srgbClr val="FFFFFF"/>
                  </a:solidFill>
                  <a:latin typeface="Arial"/>
                  <a:cs typeface="Arial"/>
                </a:rPr>
                <a:t>T</a:t>
              </a:r>
              <a:r>
                <a:rPr sz="3600" spc="0" dirty="0" err="1">
                  <a:solidFill>
                    <a:srgbClr val="FFFFFF"/>
                  </a:solidFill>
                  <a:latin typeface="Arial"/>
                  <a:cs typeface="Arial"/>
                </a:rPr>
                <a:t>ran</a:t>
              </a:r>
              <a:r>
                <a:rPr sz="3600" spc="4" dirty="0" err="1">
                  <a:solidFill>
                    <a:srgbClr val="FFFFFF"/>
                  </a:solidFill>
                  <a:latin typeface="Arial"/>
                  <a:cs typeface="Arial"/>
                </a:rPr>
                <a:t>s</a:t>
              </a:r>
              <a:r>
                <a:rPr sz="3600" spc="0" dirty="0" err="1">
                  <a:solidFill>
                    <a:srgbClr val="FFFFFF"/>
                  </a:solidFill>
                  <a:latin typeface="Arial"/>
                  <a:cs typeface="Arial"/>
                </a:rPr>
                <a:t>po</a:t>
              </a:r>
              <a:r>
                <a:rPr sz="3600" spc="-14" dirty="0" err="1">
                  <a:solidFill>
                    <a:srgbClr val="FFFFFF"/>
                  </a:solidFill>
                  <a:latin typeface="Arial"/>
                  <a:cs typeface="Arial"/>
                </a:rPr>
                <a:t>r</a:t>
              </a:r>
              <a:r>
                <a:rPr sz="3600" spc="4" dirty="0" err="1">
                  <a:solidFill>
                    <a:srgbClr val="FFFFFF"/>
                  </a:solidFill>
                  <a:latin typeface="Arial"/>
                  <a:cs typeface="Arial"/>
                </a:rPr>
                <a:t>t</a:t>
              </a:r>
              <a:r>
                <a:rPr sz="3600" spc="0" dirty="0" err="1">
                  <a:solidFill>
                    <a:srgbClr val="FFFFFF"/>
                  </a:solidFill>
                  <a:latin typeface="Arial"/>
                  <a:cs typeface="Arial"/>
                </a:rPr>
                <a:t>e</a:t>
              </a:r>
              <a:endParaRPr sz="3600" dirty="0">
                <a:latin typeface="Arial"/>
                <a:cs typeface="Arial"/>
              </a:endParaRPr>
            </a:p>
          </p:txBody>
        </p:sp>
        <p:sp>
          <p:nvSpPr>
            <p:cNvPr id="46" name="object 2">
              <a:extLst>
                <a:ext uri="{FF2B5EF4-FFF2-40B4-BE49-F238E27FC236}">
                  <a16:creationId xmlns:a16="http://schemas.microsoft.com/office/drawing/2014/main" id="{F6D81A49-C60D-4573-B1EE-F39B1B48DFD6}"/>
                </a:ext>
              </a:extLst>
            </p:cNvPr>
            <p:cNvSpPr txBox="1"/>
            <p:nvPr/>
          </p:nvSpPr>
          <p:spPr>
            <a:xfrm>
              <a:off x="967739" y="3025140"/>
              <a:ext cx="1514857" cy="1100327"/>
            </a:xfrm>
            <a:prstGeom prst="rect">
              <a:avLst/>
            </a:prstGeom>
          </p:spPr>
          <p:txBody>
            <a:bodyPr wrap="square" lIns="0" tIns="0" rIns="0" bIns="0" rtlCol="0" anchor="ctr">
              <a:noAutofit/>
            </a:bodyPr>
            <a:lstStyle/>
            <a:p>
              <a:pPr marL="262128" algn="ctr">
                <a:lnSpc>
                  <a:spcPct val="95825"/>
                </a:lnSpc>
                <a:spcBef>
                  <a:spcPts val="3000"/>
                </a:spcBef>
              </a:pPr>
              <a:r>
                <a:rPr sz="3600" spc="-4" dirty="0" err="1">
                  <a:solidFill>
                    <a:srgbClr val="FFFFFF"/>
                  </a:solidFill>
                  <a:latin typeface="Arial"/>
                  <a:cs typeface="Arial"/>
                </a:rPr>
                <a:t>M</a:t>
              </a:r>
              <a:r>
                <a:rPr sz="3600" spc="0" dirty="0" err="1">
                  <a:solidFill>
                    <a:srgbClr val="FFFFFF"/>
                  </a:solidFill>
                  <a:latin typeface="Arial"/>
                  <a:cs typeface="Arial"/>
                </a:rPr>
                <a:t>an</a:t>
              </a:r>
              <a:r>
                <a:rPr sz="3600" spc="-4" dirty="0" err="1">
                  <a:solidFill>
                    <a:srgbClr val="FFFFFF"/>
                  </a:solidFill>
                  <a:latin typeface="Arial"/>
                  <a:cs typeface="Arial"/>
                </a:rPr>
                <a:t>u</a:t>
              </a:r>
              <a:r>
                <a:rPr sz="3600" spc="4" dirty="0" err="1">
                  <a:solidFill>
                    <a:srgbClr val="FFFFFF"/>
                  </a:solidFill>
                  <a:latin typeface="Arial"/>
                  <a:cs typeface="Arial"/>
                </a:rPr>
                <a:t>f</a:t>
              </a:r>
              <a:r>
                <a:rPr sz="3600" spc="0" dirty="0" err="1">
                  <a:solidFill>
                    <a:srgbClr val="FFFFFF"/>
                  </a:solidFill>
                  <a:latin typeface="Arial"/>
                  <a:cs typeface="Arial"/>
                </a:rPr>
                <a:t>act</a:t>
              </a:r>
              <a:r>
                <a:rPr sz="3600" spc="-4" dirty="0" err="1">
                  <a:solidFill>
                    <a:srgbClr val="FFFFFF"/>
                  </a:solidFill>
                  <a:latin typeface="Arial"/>
                  <a:cs typeface="Arial"/>
                </a:rPr>
                <a:t>u</a:t>
              </a:r>
              <a:r>
                <a:rPr sz="3600" spc="-14" dirty="0" err="1">
                  <a:solidFill>
                    <a:srgbClr val="FFFFFF"/>
                  </a:solidFill>
                  <a:latin typeface="Arial"/>
                  <a:cs typeface="Arial"/>
                </a:rPr>
                <a:t>r</a:t>
              </a:r>
              <a:r>
                <a:rPr sz="3600" spc="0" dirty="0" err="1">
                  <a:solidFill>
                    <a:srgbClr val="FFFFFF"/>
                  </a:solidFill>
                  <a:latin typeface="Arial"/>
                  <a:cs typeface="Arial"/>
                </a:rPr>
                <a:t>a</a:t>
              </a:r>
              <a:endParaRPr sz="3600" dirty="0">
                <a:latin typeface="Arial"/>
                <a:cs typeface="Arial"/>
              </a:endParaRPr>
            </a:p>
          </p:txBody>
        </p:sp>
      </p:grpSp>
      <p:sp>
        <p:nvSpPr>
          <p:cNvPr id="47" name="Hexagon 46">
            <a:extLst>
              <a:ext uri="{FF2B5EF4-FFF2-40B4-BE49-F238E27FC236}">
                <a16:creationId xmlns:a16="http://schemas.microsoft.com/office/drawing/2014/main" id="{85AFCC0A-C20E-4429-AB7B-BA7934FE7410}"/>
              </a:ext>
            </a:extLst>
          </p:cNvPr>
          <p:cNvSpPr/>
          <p:nvPr/>
        </p:nvSpPr>
        <p:spPr>
          <a:xfrm rot="5400000">
            <a:off x="21613231" y="1809727"/>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Tree>
    <p:extLst>
      <p:ext uri="{BB962C8B-B14F-4D97-AF65-F5344CB8AC3E}">
        <p14:creationId xmlns:p14="http://schemas.microsoft.com/office/powerpoint/2010/main" val="2429532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Hexagon 23">
            <a:extLst>
              <a:ext uri="{FF2B5EF4-FFF2-40B4-BE49-F238E27FC236}">
                <a16:creationId xmlns:a16="http://schemas.microsoft.com/office/drawing/2014/main" id="{BEBB0458-C120-4F93-A3E2-74DB8AAF5F21}"/>
              </a:ext>
            </a:extLst>
          </p:cNvPr>
          <p:cNvSpPr/>
          <p:nvPr/>
        </p:nvSpPr>
        <p:spPr>
          <a:xfrm rot="5400000">
            <a:off x="19951021" y="13471554"/>
            <a:ext cx="6020922" cy="5350160"/>
          </a:xfrm>
          <a:prstGeom prst="hexagon">
            <a:avLst/>
          </a:prstGeom>
          <a:noFill/>
          <a:ln>
            <a:solidFill>
              <a:schemeClr val="bg2">
                <a:lumMod val="60000"/>
                <a:lumOff val="4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22" name="Hexagon 21">
            <a:extLst>
              <a:ext uri="{FF2B5EF4-FFF2-40B4-BE49-F238E27FC236}">
                <a16:creationId xmlns:a16="http://schemas.microsoft.com/office/drawing/2014/main" id="{DE2DE884-AECC-4F2B-8BBE-36690320C175}"/>
              </a:ext>
            </a:extLst>
          </p:cNvPr>
          <p:cNvSpPr/>
          <p:nvPr/>
        </p:nvSpPr>
        <p:spPr>
          <a:xfrm rot="5400000">
            <a:off x="6239810" y="13900785"/>
            <a:ext cx="6020922" cy="5350160"/>
          </a:xfrm>
          <a:prstGeom prst="hexagon">
            <a:avLst/>
          </a:prstGeom>
          <a:noFill/>
          <a:ln>
            <a:solidFill>
              <a:schemeClr val="accent6">
                <a:lumMod val="7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21" name="Hexagon 20">
            <a:extLst>
              <a:ext uri="{FF2B5EF4-FFF2-40B4-BE49-F238E27FC236}">
                <a16:creationId xmlns:a16="http://schemas.microsoft.com/office/drawing/2014/main" id="{23D0E08B-D4E5-45D3-885F-A8F404C3A79E}"/>
              </a:ext>
            </a:extLst>
          </p:cNvPr>
          <p:cNvSpPr/>
          <p:nvPr/>
        </p:nvSpPr>
        <p:spPr>
          <a:xfrm rot="5400000">
            <a:off x="7677189" y="7204041"/>
            <a:ext cx="6020922" cy="5350160"/>
          </a:xfrm>
          <a:prstGeom prst="hexagon">
            <a:avLst/>
          </a:prstGeom>
          <a:noFill/>
          <a:ln>
            <a:solidFill>
              <a:srgbClr val="062F4E"/>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20" name="Hexagon 19">
            <a:extLst>
              <a:ext uri="{FF2B5EF4-FFF2-40B4-BE49-F238E27FC236}">
                <a16:creationId xmlns:a16="http://schemas.microsoft.com/office/drawing/2014/main" id="{53C49C39-3314-4643-853E-C4AE01E96733}"/>
              </a:ext>
            </a:extLst>
          </p:cNvPr>
          <p:cNvSpPr/>
          <p:nvPr/>
        </p:nvSpPr>
        <p:spPr>
          <a:xfrm rot="5400000">
            <a:off x="19165280" y="6573511"/>
            <a:ext cx="5514831" cy="4937568"/>
          </a:xfrm>
          <a:prstGeom prst="hexagon">
            <a:avLst/>
          </a:prstGeom>
          <a:solidFill>
            <a:schemeClr val="tx1">
              <a:lumMod val="65000"/>
            </a:schemeClr>
          </a:solidFill>
          <a:ln>
            <a:solidFill>
              <a:schemeClr val="bg1">
                <a:lumMod val="85000"/>
                <a:lumOff val="1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19" name="Hexagon 18">
            <a:extLst>
              <a:ext uri="{FF2B5EF4-FFF2-40B4-BE49-F238E27FC236}">
                <a16:creationId xmlns:a16="http://schemas.microsoft.com/office/drawing/2014/main" id="{98AB99BA-5FBB-4F65-93EB-15FEF9CE1EC0}"/>
              </a:ext>
            </a:extLst>
          </p:cNvPr>
          <p:cNvSpPr/>
          <p:nvPr/>
        </p:nvSpPr>
        <p:spPr>
          <a:xfrm rot="5400000">
            <a:off x="20192849" y="13682270"/>
            <a:ext cx="5514831" cy="4937568"/>
          </a:xfrm>
          <a:prstGeom prst="hexag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s-MX" dirty="0">
              <a:solidFill>
                <a:schemeClr val="tx1"/>
              </a:solidFill>
            </a:endParaRPr>
          </a:p>
        </p:txBody>
      </p:sp>
      <p:sp>
        <p:nvSpPr>
          <p:cNvPr id="18" name="Hexagon 17">
            <a:extLst>
              <a:ext uri="{FF2B5EF4-FFF2-40B4-BE49-F238E27FC236}">
                <a16:creationId xmlns:a16="http://schemas.microsoft.com/office/drawing/2014/main" id="{1A8C84FD-8AFA-45EE-8ABE-AAE045B47CCC}"/>
              </a:ext>
            </a:extLst>
          </p:cNvPr>
          <p:cNvSpPr/>
          <p:nvPr/>
        </p:nvSpPr>
        <p:spPr>
          <a:xfrm rot="5400000">
            <a:off x="13428304" y="15830177"/>
            <a:ext cx="5514831" cy="4937568"/>
          </a:xfrm>
          <a:prstGeom prst="hexagon">
            <a:avLst/>
          </a:prstGeom>
          <a:solidFill>
            <a:schemeClr val="tx1">
              <a:lumMod val="65000"/>
            </a:schemeClr>
          </a:solidFill>
          <a:ln>
            <a:solidFill>
              <a:schemeClr val="bg1">
                <a:lumMod val="85000"/>
                <a:lumOff val="1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17" name="Hexagon 16">
            <a:extLst>
              <a:ext uri="{FF2B5EF4-FFF2-40B4-BE49-F238E27FC236}">
                <a16:creationId xmlns:a16="http://schemas.microsoft.com/office/drawing/2014/main" id="{8DB01F90-4506-4988-940F-B3C45202A507}"/>
              </a:ext>
            </a:extLst>
          </p:cNvPr>
          <p:cNvSpPr/>
          <p:nvPr/>
        </p:nvSpPr>
        <p:spPr>
          <a:xfrm rot="5400000">
            <a:off x="6492856" y="14111502"/>
            <a:ext cx="5514831" cy="4937568"/>
          </a:xfrm>
          <a:prstGeom prst="hexagon">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16" name="Hexagon 15">
            <a:extLst>
              <a:ext uri="{FF2B5EF4-FFF2-40B4-BE49-F238E27FC236}">
                <a16:creationId xmlns:a16="http://schemas.microsoft.com/office/drawing/2014/main" id="{50AD8D50-9F40-425D-9F71-30AB2C83D892}"/>
              </a:ext>
            </a:extLst>
          </p:cNvPr>
          <p:cNvSpPr/>
          <p:nvPr/>
        </p:nvSpPr>
        <p:spPr>
          <a:xfrm rot="5400000">
            <a:off x="7879481" y="7383316"/>
            <a:ext cx="5514831" cy="4937568"/>
          </a:xfrm>
          <a:prstGeom prst="hexagon">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s-MX" dirty="0">
              <a:solidFill>
                <a:schemeClr val="tx1"/>
              </a:solidFill>
            </a:endParaRPr>
          </a:p>
        </p:txBody>
      </p:sp>
      <p:sp>
        <p:nvSpPr>
          <p:cNvPr id="28" name="TextBox 27">
            <a:extLst>
              <a:ext uri="{FF2B5EF4-FFF2-40B4-BE49-F238E27FC236}">
                <a16:creationId xmlns:a16="http://schemas.microsoft.com/office/drawing/2014/main" id="{B4658B51-6ACF-4DE2-B7E4-5FAA56195392}"/>
              </a:ext>
            </a:extLst>
          </p:cNvPr>
          <p:cNvSpPr txBox="1"/>
          <p:nvPr/>
        </p:nvSpPr>
        <p:spPr>
          <a:xfrm>
            <a:off x="21922696" y="1584326"/>
            <a:ext cx="7165744" cy="3631763"/>
          </a:xfrm>
          <a:prstGeom prst="rect">
            <a:avLst/>
          </a:prstGeom>
        </p:spPr>
        <p:txBody>
          <a:bodyPr/>
          <a:lstStyle>
            <a:defPPr>
              <a:defRPr lang="es-CO"/>
            </a:defPPr>
            <a:lvl1pPr algn="ctr" defTabSz="3086100">
              <a:spcBef>
                <a:spcPct val="0"/>
              </a:spcBef>
              <a:buNone/>
              <a:defRPr sz="11500" b="1">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a typeface="+mj-ea"/>
                <a:cs typeface="Adobe Devanagari" panose="02040503050201020203"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s-CO" dirty="0"/>
              <a:t>NUESTROS</a:t>
            </a:r>
          </a:p>
          <a:p>
            <a:r>
              <a:rPr lang="es-CO" dirty="0"/>
              <a:t>SERVICIOS</a:t>
            </a:r>
          </a:p>
        </p:txBody>
      </p:sp>
      <p:sp>
        <p:nvSpPr>
          <p:cNvPr id="30" name="TextBox 29">
            <a:extLst>
              <a:ext uri="{FF2B5EF4-FFF2-40B4-BE49-F238E27FC236}">
                <a16:creationId xmlns:a16="http://schemas.microsoft.com/office/drawing/2014/main" id="{A91D415D-5A75-4FC4-9F3E-75DB90F99F6D}"/>
              </a:ext>
            </a:extLst>
          </p:cNvPr>
          <p:cNvSpPr txBox="1"/>
          <p:nvPr/>
        </p:nvSpPr>
        <p:spPr>
          <a:xfrm>
            <a:off x="9111222" y="9251935"/>
            <a:ext cx="3051348" cy="1200329"/>
          </a:xfrm>
          <a:prstGeom prst="rect">
            <a:avLst/>
          </a:prstGeom>
          <a:noFill/>
        </p:spPr>
        <p:txBody>
          <a:bodyPr wrap="none" rtlCol="0">
            <a:spAutoFit/>
          </a:bodyPr>
          <a:lstStyle>
            <a:defPPr>
              <a:defRPr lang="es-CO"/>
            </a:defPPr>
            <a:lvl1pPr algn="ctr">
              <a:defRPr sz="3600" b="1">
                <a:ln w="10160">
                  <a:solidFill>
                    <a:schemeClr val="bg1"/>
                  </a:solidFill>
                  <a:prstDash val="solid"/>
                </a:ln>
                <a:effectLst>
                  <a:outerShdw blurRad="38100" dist="22860" dir="5400000" algn="tl" rotWithShape="0">
                    <a:srgbClr val="000000">
                      <a:alpha val="30000"/>
                    </a:srgbClr>
                  </a:outerShdw>
                </a:effectLst>
                <a:latin typeface="Arial Black" panose="020B0A04020102020204" pitchFamily="34" charset="0"/>
              </a:defRPr>
            </a:lvl1pPr>
          </a:lstStyle>
          <a:p>
            <a:r>
              <a:rPr lang="es-CO" dirty="0"/>
              <a:t>AUDITORIA</a:t>
            </a:r>
          </a:p>
          <a:p>
            <a:r>
              <a:rPr lang="es-CO" dirty="0"/>
              <a:t>CONTABLE</a:t>
            </a:r>
          </a:p>
        </p:txBody>
      </p:sp>
      <p:sp>
        <p:nvSpPr>
          <p:cNvPr id="34" name="TextBox 33">
            <a:extLst>
              <a:ext uri="{FF2B5EF4-FFF2-40B4-BE49-F238E27FC236}">
                <a16:creationId xmlns:a16="http://schemas.microsoft.com/office/drawing/2014/main" id="{60D94D3E-2C02-472D-8905-3A0EF35859C9}"/>
              </a:ext>
            </a:extLst>
          </p:cNvPr>
          <p:cNvSpPr txBox="1"/>
          <p:nvPr/>
        </p:nvSpPr>
        <p:spPr>
          <a:xfrm>
            <a:off x="20509488" y="8545001"/>
            <a:ext cx="2826415" cy="1200329"/>
          </a:xfrm>
          <a:prstGeom prst="rect">
            <a:avLst/>
          </a:prstGeom>
          <a:noFill/>
        </p:spPr>
        <p:txBody>
          <a:bodyPr wrap="none" rtlCol="0">
            <a:spAutoFit/>
          </a:bodyPr>
          <a:lstStyle>
            <a:defPPr>
              <a:defRPr lang="es-CO"/>
            </a:defPPr>
            <a:lvl1pPr algn="ctr">
              <a:defRPr sz="3600" b="1">
                <a:ln w="10160">
                  <a:solidFill>
                    <a:schemeClr val="accent5"/>
                  </a:solidFill>
                  <a:prstDash val="solid"/>
                </a:ln>
                <a:effectLst>
                  <a:outerShdw blurRad="38100" dist="22860" dir="5400000" algn="tl" rotWithShape="0">
                    <a:srgbClr val="000000">
                      <a:alpha val="30000"/>
                    </a:srgbClr>
                  </a:outerShdw>
                </a:effectLst>
                <a:latin typeface="Arial Black" panose="020B0A04020102020204" pitchFamily="34" charset="0"/>
              </a:defRPr>
            </a:lvl1pPr>
          </a:lstStyle>
          <a:p>
            <a:r>
              <a:rPr lang="es-CO" dirty="0">
                <a:ln w="10160">
                  <a:solidFill>
                    <a:schemeClr val="bg1"/>
                  </a:solidFill>
                  <a:prstDash val="solid"/>
                </a:ln>
              </a:rPr>
              <a:t>ASESORÍA</a:t>
            </a:r>
          </a:p>
          <a:p>
            <a:r>
              <a:rPr lang="es-CO" dirty="0">
                <a:ln w="10160">
                  <a:solidFill>
                    <a:schemeClr val="bg1"/>
                  </a:solidFill>
                  <a:prstDash val="solid"/>
                </a:ln>
              </a:rPr>
              <a:t>LEGAL</a:t>
            </a:r>
          </a:p>
        </p:txBody>
      </p:sp>
      <p:sp>
        <p:nvSpPr>
          <p:cNvPr id="36" name="TextBox 35">
            <a:extLst>
              <a:ext uri="{FF2B5EF4-FFF2-40B4-BE49-F238E27FC236}">
                <a16:creationId xmlns:a16="http://schemas.microsoft.com/office/drawing/2014/main" id="{AD7A4F5D-04C8-4363-9DDB-BCC4CF7B7629}"/>
              </a:ext>
            </a:extLst>
          </p:cNvPr>
          <p:cNvSpPr txBox="1"/>
          <p:nvPr/>
        </p:nvSpPr>
        <p:spPr>
          <a:xfrm>
            <a:off x="21257173" y="15546470"/>
            <a:ext cx="3386184" cy="1200329"/>
          </a:xfrm>
          <a:prstGeom prst="rect">
            <a:avLst/>
          </a:prstGeom>
          <a:noFill/>
        </p:spPr>
        <p:txBody>
          <a:bodyPr wrap="none" rtlCol="0">
            <a:spAutoFit/>
          </a:bodyPr>
          <a:lstStyle/>
          <a:p>
            <a:pPr algn="ctr"/>
            <a:r>
              <a:rPr lang="es-CO" sz="3600" b="1" dirty="0">
                <a:ln w="10160">
                  <a:solidFill>
                    <a:schemeClr val="bg2">
                      <a:lumMod val="50000"/>
                    </a:schemeClr>
                  </a:solidFill>
                  <a:prstDash val="solid"/>
                </a:ln>
                <a:effectLst>
                  <a:outerShdw blurRad="38100" dist="22860" dir="5400000" algn="tl" rotWithShape="0">
                    <a:srgbClr val="000000">
                      <a:alpha val="30000"/>
                    </a:srgbClr>
                  </a:outerShdw>
                </a:effectLst>
                <a:latin typeface="Arial Black" panose="020B0A04020102020204" pitchFamily="34" charset="0"/>
              </a:rPr>
              <a:t>ASESORÍA</a:t>
            </a:r>
          </a:p>
          <a:p>
            <a:pPr algn="ctr"/>
            <a:r>
              <a:rPr lang="es-CO" sz="3600" b="1" dirty="0">
                <a:ln w="10160">
                  <a:solidFill>
                    <a:schemeClr val="bg2">
                      <a:lumMod val="50000"/>
                    </a:schemeClr>
                  </a:solidFill>
                  <a:prstDash val="solid"/>
                </a:ln>
                <a:effectLst>
                  <a:outerShdw blurRad="38100" dist="22860" dir="5400000" algn="tl" rotWithShape="0">
                    <a:srgbClr val="000000">
                      <a:alpha val="30000"/>
                    </a:srgbClr>
                  </a:outerShdw>
                </a:effectLst>
                <a:latin typeface="Arial Black" panose="020B0A04020102020204" pitchFamily="34" charset="0"/>
              </a:rPr>
              <a:t>FINANCIERA</a:t>
            </a:r>
          </a:p>
        </p:txBody>
      </p:sp>
      <p:pic>
        <p:nvPicPr>
          <p:cNvPr id="26" name="Picture 25">
            <a:extLst>
              <a:ext uri="{FF2B5EF4-FFF2-40B4-BE49-F238E27FC236}">
                <a16:creationId xmlns:a16="http://schemas.microsoft.com/office/drawing/2014/main" id="{C1A5BA3A-1FE7-448E-88AF-6BF0A56E9E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935" y="9289182"/>
            <a:ext cx="5804899" cy="5804899"/>
          </a:xfrm>
          <a:prstGeom prst="rect">
            <a:avLst/>
          </a:prstGeom>
        </p:spPr>
      </p:pic>
      <p:sp>
        <p:nvSpPr>
          <p:cNvPr id="14" name="TextBox 13">
            <a:extLst>
              <a:ext uri="{FF2B5EF4-FFF2-40B4-BE49-F238E27FC236}">
                <a16:creationId xmlns:a16="http://schemas.microsoft.com/office/drawing/2014/main" id="{899E2517-AFC6-4637-B01D-5F2CE4247DA7}"/>
              </a:ext>
            </a:extLst>
          </p:cNvPr>
          <p:cNvSpPr txBox="1"/>
          <p:nvPr/>
        </p:nvSpPr>
        <p:spPr>
          <a:xfrm>
            <a:off x="7734473" y="15993455"/>
            <a:ext cx="3031599" cy="1200329"/>
          </a:xfrm>
          <a:prstGeom prst="rect">
            <a:avLst/>
          </a:prstGeom>
          <a:noFill/>
        </p:spPr>
        <p:txBody>
          <a:bodyPr wrap="none" rtlCol="0">
            <a:spAutoFit/>
          </a:bodyPr>
          <a:lstStyle>
            <a:defPPr>
              <a:defRPr lang="es-CO"/>
            </a:defPPr>
            <a:lvl1pPr algn="ctr">
              <a:defRPr sz="3600" b="1">
                <a:ln w="10160">
                  <a:solidFill>
                    <a:schemeClr val="bg1"/>
                  </a:solidFill>
                  <a:prstDash val="solid"/>
                </a:ln>
                <a:effectLst>
                  <a:outerShdw blurRad="38100" dist="22860" dir="5400000" algn="tl" rotWithShape="0">
                    <a:srgbClr val="000000">
                      <a:alpha val="30000"/>
                    </a:srgbClr>
                  </a:outerShdw>
                </a:effectLst>
                <a:latin typeface="Arial Black" panose="020B0A04020102020204" pitchFamily="34" charset="0"/>
              </a:defRPr>
            </a:lvl1pPr>
          </a:lstStyle>
          <a:p>
            <a:r>
              <a:rPr lang="es-CO" dirty="0">
                <a:ln w="10160">
                  <a:solidFill>
                    <a:schemeClr val="accent6">
                      <a:lumMod val="50000"/>
                    </a:schemeClr>
                  </a:solidFill>
                  <a:prstDash val="solid"/>
                </a:ln>
              </a:rPr>
              <a:t>REVISORÍA</a:t>
            </a:r>
          </a:p>
          <a:p>
            <a:r>
              <a:rPr lang="es-CO" dirty="0">
                <a:ln w="10160">
                  <a:solidFill>
                    <a:schemeClr val="accent6">
                      <a:lumMod val="50000"/>
                    </a:schemeClr>
                  </a:solidFill>
                  <a:prstDash val="solid"/>
                </a:ln>
              </a:rPr>
              <a:t>FISCAL</a:t>
            </a:r>
          </a:p>
        </p:txBody>
      </p:sp>
      <p:sp>
        <p:nvSpPr>
          <p:cNvPr id="15" name="TextBox 14">
            <a:extLst>
              <a:ext uri="{FF2B5EF4-FFF2-40B4-BE49-F238E27FC236}">
                <a16:creationId xmlns:a16="http://schemas.microsoft.com/office/drawing/2014/main" id="{3E03F530-DD93-4A7B-9916-171F10A609D0}"/>
              </a:ext>
            </a:extLst>
          </p:cNvPr>
          <p:cNvSpPr txBox="1"/>
          <p:nvPr/>
        </p:nvSpPr>
        <p:spPr>
          <a:xfrm>
            <a:off x="14177432" y="17748151"/>
            <a:ext cx="4049185" cy="1200329"/>
          </a:xfrm>
          <a:prstGeom prst="rect">
            <a:avLst/>
          </a:prstGeom>
          <a:noFill/>
        </p:spPr>
        <p:txBody>
          <a:bodyPr wrap="none" rtlCol="0">
            <a:spAutoFit/>
          </a:bodyPr>
          <a:lstStyle>
            <a:defPPr>
              <a:defRPr lang="es-CO"/>
            </a:defPPr>
            <a:lvl1pPr algn="ctr">
              <a:defRPr sz="3600" b="1">
                <a:ln w="10160">
                  <a:solidFill>
                    <a:schemeClr val="bg1"/>
                  </a:solidFill>
                  <a:prstDash val="solid"/>
                </a:ln>
                <a:effectLst>
                  <a:outerShdw blurRad="38100" dist="22860" dir="5400000" algn="tl" rotWithShape="0">
                    <a:srgbClr val="000000">
                      <a:alpha val="30000"/>
                    </a:srgbClr>
                  </a:outerShdw>
                </a:effectLst>
                <a:latin typeface="Arial Black" panose="020B0A04020102020204" pitchFamily="34" charset="0"/>
              </a:defRPr>
            </a:lvl1pPr>
          </a:lstStyle>
          <a:p>
            <a:r>
              <a:rPr lang="es-CO" dirty="0"/>
              <a:t>OUTSOURCING</a:t>
            </a:r>
          </a:p>
          <a:p>
            <a:r>
              <a:rPr lang="es-CO" dirty="0"/>
              <a:t>CONTABLE</a:t>
            </a:r>
          </a:p>
        </p:txBody>
      </p:sp>
      <p:sp>
        <p:nvSpPr>
          <p:cNvPr id="23" name="Hexagon 22">
            <a:extLst>
              <a:ext uri="{FF2B5EF4-FFF2-40B4-BE49-F238E27FC236}">
                <a16:creationId xmlns:a16="http://schemas.microsoft.com/office/drawing/2014/main" id="{FE27FD4F-7F1A-45B3-82E0-3841F8627FE7}"/>
              </a:ext>
            </a:extLst>
          </p:cNvPr>
          <p:cNvSpPr/>
          <p:nvPr/>
        </p:nvSpPr>
        <p:spPr>
          <a:xfrm rot="5400000">
            <a:off x="13175258" y="15673235"/>
            <a:ext cx="6020922" cy="5350160"/>
          </a:xfrm>
          <a:prstGeom prst="hexagon">
            <a:avLst/>
          </a:prstGeom>
          <a:noFill/>
          <a:ln>
            <a:solidFill>
              <a:schemeClr val="bg1">
                <a:lumMod val="95000"/>
                <a:lumOff val="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25" name="Hexagon 24">
            <a:extLst>
              <a:ext uri="{FF2B5EF4-FFF2-40B4-BE49-F238E27FC236}">
                <a16:creationId xmlns:a16="http://schemas.microsoft.com/office/drawing/2014/main" id="{D43AC758-4C52-41A1-80CF-B2CA87D0FA37}"/>
              </a:ext>
            </a:extLst>
          </p:cNvPr>
          <p:cNvSpPr/>
          <p:nvPr/>
        </p:nvSpPr>
        <p:spPr>
          <a:xfrm rot="5400000">
            <a:off x="18957816" y="6374216"/>
            <a:ext cx="6020922" cy="5350160"/>
          </a:xfrm>
          <a:prstGeom prst="hexagon">
            <a:avLst/>
          </a:prstGeom>
          <a:noFill/>
          <a:ln>
            <a:solidFill>
              <a:schemeClr val="bg1">
                <a:lumMod val="65000"/>
                <a:lumOff val="3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29" name="Hexagon 28">
            <a:extLst>
              <a:ext uri="{FF2B5EF4-FFF2-40B4-BE49-F238E27FC236}">
                <a16:creationId xmlns:a16="http://schemas.microsoft.com/office/drawing/2014/main" id="{946E41D8-A7E4-4375-A042-8FFE982DED42}"/>
              </a:ext>
            </a:extLst>
          </p:cNvPr>
          <p:cNvSpPr/>
          <p:nvPr/>
        </p:nvSpPr>
        <p:spPr>
          <a:xfrm rot="5400000">
            <a:off x="18846041" y="2956175"/>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33" name="Hexagon 32">
            <a:extLst>
              <a:ext uri="{FF2B5EF4-FFF2-40B4-BE49-F238E27FC236}">
                <a16:creationId xmlns:a16="http://schemas.microsoft.com/office/drawing/2014/main" id="{B3CC8B6D-D4E3-4288-9B0B-185DCA882066}"/>
              </a:ext>
            </a:extLst>
          </p:cNvPr>
          <p:cNvSpPr/>
          <p:nvPr/>
        </p:nvSpPr>
        <p:spPr>
          <a:xfrm rot="5400000">
            <a:off x="26386256" y="11302939"/>
            <a:ext cx="2277339" cy="2247591"/>
          </a:xfrm>
          <a:prstGeom prst="hexagon">
            <a:avLst/>
          </a:prstGeom>
          <a:solidFill>
            <a:schemeClr val="tx1">
              <a:lumMod val="50000"/>
              <a:alpha val="49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s-MX" dirty="0">
              <a:solidFill>
                <a:schemeClr val="tx1"/>
              </a:solidFill>
            </a:endParaRPr>
          </a:p>
        </p:txBody>
      </p:sp>
    </p:spTree>
    <p:extLst>
      <p:ext uri="{BB962C8B-B14F-4D97-AF65-F5344CB8AC3E}">
        <p14:creationId xmlns:p14="http://schemas.microsoft.com/office/powerpoint/2010/main" val="270713829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FD5F54A7-6F04-4E7F-A626-8E9495BF9E50}"/>
              </a:ext>
            </a:extLst>
          </p:cNvPr>
          <p:cNvSpPr txBox="1"/>
          <p:nvPr/>
        </p:nvSpPr>
        <p:spPr>
          <a:xfrm>
            <a:off x="20594513" y="864246"/>
            <a:ext cx="8411277" cy="1569660"/>
          </a:xfrm>
          <a:prstGeom prst="rect">
            <a:avLst/>
          </a:prstGeom>
          <a:noFill/>
        </p:spPr>
        <p:txBody>
          <a:bodyPr wrap="none" rtlCol="0">
            <a:spAutoFit/>
          </a:bodyPr>
          <a:lstStyle/>
          <a:p>
            <a:pPr algn="ctr"/>
            <a:r>
              <a:rPr lang="es-CO" sz="9600" b="1" dirty="0">
                <a:ln w="12700" cmpd="sng">
                  <a:solidFill>
                    <a:schemeClr val="bg2">
                      <a:lumMod val="25000"/>
                    </a:schemeClr>
                  </a:solidFill>
                  <a:prstDash val="solid"/>
                </a:ln>
                <a:solidFill>
                  <a:schemeClr val="tx2">
                    <a:lumMod val="50000"/>
                  </a:schemeClr>
                </a:solidFill>
                <a:latin typeface="Calibri" panose="020F0502020204030204" pitchFamily="34" charset="0"/>
                <a:cs typeface="Calibri" panose="020F0502020204030204" pitchFamily="34" charset="0"/>
              </a:rPr>
              <a:t>ORGANIGRAMA</a:t>
            </a:r>
          </a:p>
        </p:txBody>
      </p:sp>
      <p:sp>
        <p:nvSpPr>
          <p:cNvPr id="54" name="Subtitle 2">
            <a:extLst>
              <a:ext uri="{FF2B5EF4-FFF2-40B4-BE49-F238E27FC236}">
                <a16:creationId xmlns:a16="http://schemas.microsoft.com/office/drawing/2014/main" id="{8056ABB5-3258-423C-9434-BED02C0AF916}"/>
              </a:ext>
            </a:extLst>
          </p:cNvPr>
          <p:cNvSpPr txBox="1">
            <a:spLocks/>
          </p:cNvSpPr>
          <p:nvPr/>
        </p:nvSpPr>
        <p:spPr>
          <a:xfrm>
            <a:off x="24433410" y="19575271"/>
            <a:ext cx="6336704" cy="1019167"/>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pPr>
            <a:r>
              <a:rPr lang="es-ES" sz="3200" dirty="0">
                <a:ln w="0"/>
                <a:effectLst>
                  <a:outerShdw blurRad="38100" dist="19050" dir="2700000" algn="tl" rotWithShape="0">
                    <a:schemeClr val="dk1">
                      <a:alpha val="40000"/>
                    </a:schemeClr>
                  </a:outerShdw>
                </a:effectLst>
              </a:rPr>
              <a:t>ERICK LEONARDO CUCUNUBA BELLO </a:t>
            </a:r>
          </a:p>
          <a:p>
            <a:pPr algn="l">
              <a:lnSpc>
                <a:spcPct val="100000"/>
              </a:lnSpc>
              <a:spcBef>
                <a:spcPts val="0"/>
              </a:spcBef>
            </a:pPr>
            <a:r>
              <a:rPr lang="es-ES" sz="3200" dirty="0">
                <a:ln w="0"/>
                <a:effectLst>
                  <a:outerShdw blurRad="38100" dist="19050" dir="2700000" algn="tl" rotWithShape="0">
                    <a:schemeClr val="dk1">
                      <a:alpha val="40000"/>
                    </a:schemeClr>
                  </a:outerShdw>
                </a:effectLst>
              </a:rPr>
              <a:t>Representante Legal</a:t>
            </a:r>
          </a:p>
          <a:p>
            <a:pPr algn="l">
              <a:lnSpc>
                <a:spcPct val="100000"/>
              </a:lnSpc>
              <a:spcBef>
                <a:spcPts val="0"/>
              </a:spcBef>
            </a:pPr>
            <a:r>
              <a:rPr lang="es-ES" sz="3200" dirty="0">
                <a:ln w="0"/>
                <a:effectLst>
                  <a:outerShdw blurRad="38100" dist="19050" dir="2700000" algn="tl" rotWithShape="0">
                    <a:schemeClr val="dk1">
                      <a:alpha val="40000"/>
                    </a:schemeClr>
                  </a:outerShdw>
                </a:effectLst>
              </a:rPr>
              <a:t> </a:t>
            </a:r>
          </a:p>
        </p:txBody>
      </p:sp>
      <p:sp>
        <p:nvSpPr>
          <p:cNvPr id="50" name="Rounded Rectangle 97">
            <a:extLst>
              <a:ext uri="{FF2B5EF4-FFF2-40B4-BE49-F238E27FC236}">
                <a16:creationId xmlns:a16="http://schemas.microsoft.com/office/drawing/2014/main" id="{284960F1-458C-4654-B3C7-0417E900EAE6}"/>
              </a:ext>
            </a:extLst>
          </p:cNvPr>
          <p:cNvSpPr/>
          <p:nvPr/>
        </p:nvSpPr>
        <p:spPr>
          <a:xfrm>
            <a:off x="15143820" y="5472758"/>
            <a:ext cx="2945192" cy="1310423"/>
          </a:xfrm>
          <a:prstGeom prst="round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r>
              <a:rPr lang="es-CO" sz="2800" b="1" dirty="0">
                <a:ln w="0">
                  <a:noFill/>
                </a:ln>
                <a:solidFill>
                  <a:sysClr val="windowText" lastClr="000000"/>
                </a:solidFill>
                <a:effectLst>
                  <a:outerShdw blurRad="38100" dist="19050" dir="2700000" algn="tl" rotWithShape="0">
                    <a:schemeClr val="dk1">
                      <a:alpha val="40000"/>
                    </a:schemeClr>
                  </a:outerShdw>
                </a:effectLst>
              </a:rPr>
              <a:t>GERENTE</a:t>
            </a:r>
          </a:p>
          <a:p>
            <a:pPr algn="ctr"/>
            <a:r>
              <a:rPr lang="es-CO" sz="1800" b="1" dirty="0">
                <a:ln w="0">
                  <a:noFill/>
                </a:ln>
                <a:solidFill>
                  <a:sysClr val="windowText" lastClr="000000"/>
                </a:solidFill>
                <a:effectLst>
                  <a:outerShdw blurRad="38100" dist="19050" dir="2700000" algn="tl" rotWithShape="0">
                    <a:schemeClr val="dk1">
                      <a:alpha val="40000"/>
                    </a:schemeClr>
                  </a:outerShdw>
                </a:effectLst>
              </a:rPr>
              <a:t>SOCIO DIRECTOR</a:t>
            </a:r>
          </a:p>
        </p:txBody>
      </p:sp>
      <p:sp>
        <p:nvSpPr>
          <p:cNvPr id="73" name="Oval 72">
            <a:extLst>
              <a:ext uri="{FF2B5EF4-FFF2-40B4-BE49-F238E27FC236}">
                <a16:creationId xmlns:a16="http://schemas.microsoft.com/office/drawing/2014/main" id="{122E2B1F-E8CC-452A-A45E-B227406FA71F}"/>
              </a:ext>
            </a:extLst>
          </p:cNvPr>
          <p:cNvSpPr/>
          <p:nvPr/>
        </p:nvSpPr>
        <p:spPr>
          <a:xfrm>
            <a:off x="16785468" y="10302304"/>
            <a:ext cx="3186894" cy="1703550"/>
          </a:xfrm>
          <a:prstGeom prst="ellipse">
            <a:avLst/>
          </a:prstGeom>
          <a:scene3d>
            <a:camera prst="orthographicFront"/>
            <a:lightRig rig="threePt" dir="t"/>
          </a:scene3d>
          <a:sp3d>
            <a:bevelT prst="angle"/>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s-CO" sz="2000">
              <a:solidFill>
                <a:sysClr val="windowText" lastClr="000000"/>
              </a:solidFill>
            </a:endParaRPr>
          </a:p>
        </p:txBody>
      </p:sp>
      <p:sp>
        <p:nvSpPr>
          <p:cNvPr id="75" name="Rounded Rectangle 117">
            <a:extLst>
              <a:ext uri="{FF2B5EF4-FFF2-40B4-BE49-F238E27FC236}">
                <a16:creationId xmlns:a16="http://schemas.microsoft.com/office/drawing/2014/main" id="{CEEF1160-2700-454D-8902-B101E7571C51}"/>
              </a:ext>
            </a:extLst>
          </p:cNvPr>
          <p:cNvSpPr/>
          <p:nvPr/>
        </p:nvSpPr>
        <p:spPr>
          <a:xfrm>
            <a:off x="16490057" y="10482485"/>
            <a:ext cx="3885147" cy="1310423"/>
          </a:xfrm>
          <a:prstGeom prst="roundRect">
            <a:avLst/>
          </a:prstGeom>
          <a:noFill/>
          <a:ln>
            <a:no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s-CO" sz="2400" b="1" dirty="0">
                <a:ln w="0">
                  <a:noFill/>
                </a:ln>
                <a:solidFill>
                  <a:sysClr val="windowText" lastClr="000000"/>
                </a:solidFill>
                <a:effectLst>
                  <a:outerShdw blurRad="38100" dist="19050" dir="2700000" algn="tl" rotWithShape="0">
                    <a:schemeClr val="dk1">
                      <a:alpha val="40000"/>
                    </a:schemeClr>
                  </a:outerShdw>
                </a:effectLst>
              </a:rPr>
              <a:t>GESTIÓN</a:t>
            </a:r>
          </a:p>
          <a:p>
            <a:pPr algn="ctr"/>
            <a:r>
              <a:rPr lang="es-CO" sz="2400" b="1" dirty="0">
                <a:ln w="0">
                  <a:noFill/>
                </a:ln>
                <a:solidFill>
                  <a:sysClr val="windowText" lastClr="000000"/>
                </a:solidFill>
                <a:effectLst>
                  <a:outerShdw blurRad="38100" dist="19050" dir="2700000" algn="tl" rotWithShape="0">
                    <a:schemeClr val="dk1">
                      <a:alpha val="40000"/>
                    </a:schemeClr>
                  </a:outerShdw>
                </a:effectLst>
              </a:rPr>
              <a:t>RRHH</a:t>
            </a:r>
            <a:endParaRPr lang="es-CO" sz="1600" b="1" dirty="0">
              <a:ln w="0">
                <a:noFill/>
              </a:ln>
              <a:solidFill>
                <a:sysClr val="windowText" lastClr="000000"/>
              </a:solidFill>
              <a:effectLst>
                <a:outerShdw blurRad="38100" dist="19050" dir="2700000" algn="tl" rotWithShape="0">
                  <a:schemeClr val="dk1">
                    <a:alpha val="40000"/>
                  </a:schemeClr>
                </a:outerShdw>
              </a:effectLst>
            </a:endParaRPr>
          </a:p>
        </p:txBody>
      </p:sp>
      <p:cxnSp>
        <p:nvCxnSpPr>
          <p:cNvPr id="77" name="Elbow Connector 118">
            <a:extLst>
              <a:ext uri="{FF2B5EF4-FFF2-40B4-BE49-F238E27FC236}">
                <a16:creationId xmlns:a16="http://schemas.microsoft.com/office/drawing/2014/main" id="{51ADB78A-69DC-459D-93FF-AAF4E2FAFE85}"/>
              </a:ext>
            </a:extLst>
          </p:cNvPr>
          <p:cNvCxnSpPr>
            <a:stCxn id="73" idx="0"/>
            <a:endCxn id="50" idx="2"/>
          </p:cNvCxnSpPr>
          <p:nvPr/>
        </p:nvCxnSpPr>
        <p:spPr>
          <a:xfrm rot="16200000" flipV="1">
            <a:off x="15738105" y="7661493"/>
            <a:ext cx="3519123" cy="1762499"/>
          </a:xfrm>
          <a:prstGeom prst="bentConnector3">
            <a:avLst>
              <a:gd name="adj1" fmla="val 50000"/>
            </a:avLst>
          </a:prstGeom>
          <a:ln w="28575">
            <a:solidFill>
              <a:schemeClr val="tx2">
                <a:lumMod val="50000"/>
              </a:schemeClr>
            </a:solidFill>
          </a:ln>
        </p:spPr>
        <p:style>
          <a:lnRef idx="1">
            <a:schemeClr val="dk1"/>
          </a:lnRef>
          <a:fillRef idx="0">
            <a:schemeClr val="dk1"/>
          </a:fillRef>
          <a:effectRef idx="0">
            <a:schemeClr val="dk1"/>
          </a:effectRef>
          <a:fontRef idx="minor">
            <a:schemeClr val="tx1"/>
          </a:fontRef>
        </p:style>
      </p:cxnSp>
      <p:sp>
        <p:nvSpPr>
          <p:cNvPr id="78" name="Rounded Rectangle 119">
            <a:extLst>
              <a:ext uri="{FF2B5EF4-FFF2-40B4-BE49-F238E27FC236}">
                <a16:creationId xmlns:a16="http://schemas.microsoft.com/office/drawing/2014/main" id="{9728369A-F5AA-4359-B7E1-1BD78A6924D4}"/>
              </a:ext>
            </a:extLst>
          </p:cNvPr>
          <p:cNvSpPr/>
          <p:nvPr/>
        </p:nvSpPr>
        <p:spPr>
          <a:xfrm>
            <a:off x="16597475" y="12835661"/>
            <a:ext cx="3589726" cy="1048338"/>
          </a:xfrm>
          <a:prstGeom prst="round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es-CO" sz="2400" b="1" dirty="0">
                <a:ln w="0">
                  <a:noFill/>
                </a:ln>
                <a:solidFill>
                  <a:sysClr val="windowText" lastClr="000000"/>
                </a:solidFill>
                <a:effectLst>
                  <a:outerShdw blurRad="38100" dist="19050" dir="2700000" algn="tl" rotWithShape="0">
                    <a:schemeClr val="dk1">
                      <a:alpha val="40000"/>
                    </a:schemeClr>
                  </a:outerShdw>
                </a:effectLst>
              </a:rPr>
              <a:t>RESPONSABLE</a:t>
            </a:r>
          </a:p>
          <a:p>
            <a:pPr algn="ctr"/>
            <a:r>
              <a:rPr lang="es-CO" sz="2400" b="1" dirty="0">
                <a:ln w="0">
                  <a:noFill/>
                </a:ln>
                <a:solidFill>
                  <a:sysClr val="windowText" lastClr="000000"/>
                </a:solidFill>
                <a:effectLst>
                  <a:outerShdw blurRad="38100" dist="19050" dir="2700000" algn="tl" rotWithShape="0">
                    <a:schemeClr val="dk1">
                      <a:alpha val="40000"/>
                    </a:schemeClr>
                  </a:outerShdw>
                </a:effectLst>
              </a:rPr>
              <a:t>RECURSOS HUMANOS</a:t>
            </a:r>
            <a:endParaRPr lang="es-CO" sz="1600" b="1" dirty="0">
              <a:ln w="0">
                <a:noFill/>
              </a:ln>
              <a:solidFill>
                <a:sysClr val="windowText" lastClr="000000"/>
              </a:solidFill>
              <a:effectLst>
                <a:outerShdw blurRad="38100" dist="19050" dir="2700000" algn="tl" rotWithShape="0">
                  <a:schemeClr val="dk1">
                    <a:alpha val="40000"/>
                  </a:schemeClr>
                </a:outerShdw>
              </a:effectLst>
            </a:endParaRPr>
          </a:p>
        </p:txBody>
      </p:sp>
      <p:cxnSp>
        <p:nvCxnSpPr>
          <p:cNvPr id="79" name="Elbow Connector 120">
            <a:extLst>
              <a:ext uri="{FF2B5EF4-FFF2-40B4-BE49-F238E27FC236}">
                <a16:creationId xmlns:a16="http://schemas.microsoft.com/office/drawing/2014/main" id="{6FDF2C71-533C-457B-ABEF-A8B99D2C8967}"/>
              </a:ext>
            </a:extLst>
          </p:cNvPr>
          <p:cNvCxnSpPr>
            <a:stCxn id="78" idx="0"/>
            <a:endCxn id="73" idx="4"/>
          </p:cNvCxnSpPr>
          <p:nvPr/>
        </p:nvCxnSpPr>
        <p:spPr>
          <a:xfrm rot="16200000" flipV="1">
            <a:off x="17970724" y="12414046"/>
            <a:ext cx="829807" cy="13423"/>
          </a:xfrm>
          <a:prstGeom prst="bentConnector3">
            <a:avLst>
              <a:gd name="adj1" fmla="val 50000"/>
            </a:avLst>
          </a:prstGeom>
          <a:ln/>
        </p:spPr>
        <p:style>
          <a:lnRef idx="1">
            <a:schemeClr val="accent2"/>
          </a:lnRef>
          <a:fillRef idx="3">
            <a:schemeClr val="accent2"/>
          </a:fillRef>
          <a:effectRef idx="2">
            <a:schemeClr val="accent2"/>
          </a:effectRef>
          <a:fontRef idx="minor">
            <a:schemeClr val="lt1"/>
          </a:fontRef>
        </p:style>
      </p:cxnSp>
      <p:sp>
        <p:nvSpPr>
          <p:cNvPr id="83" name="Oval 82">
            <a:extLst>
              <a:ext uri="{FF2B5EF4-FFF2-40B4-BE49-F238E27FC236}">
                <a16:creationId xmlns:a16="http://schemas.microsoft.com/office/drawing/2014/main" id="{4EEDC6E8-47D2-4407-924D-3345BFAA1F8C}"/>
              </a:ext>
            </a:extLst>
          </p:cNvPr>
          <p:cNvSpPr/>
          <p:nvPr/>
        </p:nvSpPr>
        <p:spPr>
          <a:xfrm>
            <a:off x="24455155" y="10302304"/>
            <a:ext cx="3186894" cy="1703550"/>
          </a:xfrm>
          <a:prstGeom prst="ellipse">
            <a:avLst/>
          </a:prstGeom>
          <a:scene3d>
            <a:camera prst="orthographicFront"/>
            <a:lightRig rig="threePt" dir="t"/>
          </a:scene3d>
          <a:sp3d>
            <a:bevelT prst="angle"/>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s-CO" sz="2000">
              <a:solidFill>
                <a:sysClr val="windowText" lastClr="000000"/>
              </a:solidFill>
            </a:endParaRPr>
          </a:p>
        </p:txBody>
      </p:sp>
      <p:sp>
        <p:nvSpPr>
          <p:cNvPr id="86" name="Rounded Rectangle 126">
            <a:extLst>
              <a:ext uri="{FF2B5EF4-FFF2-40B4-BE49-F238E27FC236}">
                <a16:creationId xmlns:a16="http://schemas.microsoft.com/office/drawing/2014/main" id="{F8DE6573-7E5F-4F19-B842-4539F3935B08}"/>
              </a:ext>
            </a:extLst>
          </p:cNvPr>
          <p:cNvSpPr/>
          <p:nvPr/>
        </p:nvSpPr>
        <p:spPr>
          <a:xfrm>
            <a:off x="24159744" y="10482486"/>
            <a:ext cx="3885147" cy="1310423"/>
          </a:xfrm>
          <a:prstGeom prst="roundRect">
            <a:avLst/>
          </a:prstGeom>
          <a:noFill/>
          <a:ln>
            <a:no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s-CO" sz="2400" b="1" dirty="0">
                <a:ln w="0">
                  <a:noFill/>
                </a:ln>
                <a:solidFill>
                  <a:sysClr val="windowText" lastClr="000000"/>
                </a:solidFill>
                <a:effectLst>
                  <a:outerShdw blurRad="38100" dist="19050" dir="2700000" algn="tl" rotWithShape="0">
                    <a:schemeClr val="dk1">
                      <a:alpha val="40000"/>
                    </a:schemeClr>
                  </a:outerShdw>
                </a:effectLst>
              </a:rPr>
              <a:t>GESTIÓN</a:t>
            </a:r>
          </a:p>
          <a:p>
            <a:pPr algn="ctr"/>
            <a:r>
              <a:rPr lang="es-CO" sz="2400" b="1" dirty="0">
                <a:ln w="0">
                  <a:noFill/>
                </a:ln>
                <a:solidFill>
                  <a:sysClr val="windowText" lastClr="000000"/>
                </a:solidFill>
                <a:effectLst>
                  <a:outerShdw blurRad="38100" dist="19050" dir="2700000" algn="tl" rotWithShape="0">
                    <a:schemeClr val="dk1">
                      <a:alpha val="40000"/>
                    </a:schemeClr>
                  </a:outerShdw>
                </a:effectLst>
              </a:rPr>
              <a:t>NICC</a:t>
            </a:r>
            <a:endParaRPr lang="es-CO" sz="1600" b="1" dirty="0">
              <a:ln w="0">
                <a:noFill/>
              </a:ln>
              <a:solidFill>
                <a:sysClr val="windowText" lastClr="000000"/>
              </a:solidFill>
              <a:effectLst>
                <a:outerShdw blurRad="38100" dist="19050" dir="2700000" algn="tl" rotWithShape="0">
                  <a:schemeClr val="dk1">
                    <a:alpha val="40000"/>
                  </a:schemeClr>
                </a:outerShdw>
              </a:effectLst>
            </a:endParaRPr>
          </a:p>
        </p:txBody>
      </p:sp>
      <p:sp>
        <p:nvSpPr>
          <p:cNvPr id="93" name="Rounded Rectangle 127">
            <a:extLst>
              <a:ext uri="{FF2B5EF4-FFF2-40B4-BE49-F238E27FC236}">
                <a16:creationId xmlns:a16="http://schemas.microsoft.com/office/drawing/2014/main" id="{34C359BA-0D51-4BCA-BA1F-9CD02C371A53}"/>
              </a:ext>
            </a:extLst>
          </p:cNvPr>
          <p:cNvSpPr/>
          <p:nvPr/>
        </p:nvSpPr>
        <p:spPr>
          <a:xfrm>
            <a:off x="21026561" y="12801537"/>
            <a:ext cx="3589726" cy="1048338"/>
          </a:xfrm>
          <a:prstGeom prst="round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es-CO" sz="2400" b="1" dirty="0">
                <a:ln w="0">
                  <a:noFill/>
                </a:ln>
                <a:solidFill>
                  <a:sysClr val="windowText" lastClr="000000"/>
                </a:solidFill>
                <a:effectLst>
                  <a:outerShdw blurRad="38100" dist="19050" dir="2700000" algn="tl" rotWithShape="0">
                    <a:schemeClr val="dk1">
                      <a:alpha val="40000"/>
                    </a:schemeClr>
                  </a:outerShdw>
                </a:effectLst>
              </a:rPr>
              <a:t>RESPONSABLE</a:t>
            </a:r>
          </a:p>
          <a:p>
            <a:pPr algn="ctr"/>
            <a:r>
              <a:rPr lang="es-CO" sz="2400" b="1" dirty="0">
                <a:ln w="0">
                  <a:noFill/>
                </a:ln>
                <a:solidFill>
                  <a:sysClr val="windowText" lastClr="000000"/>
                </a:solidFill>
                <a:effectLst>
                  <a:outerShdw blurRad="38100" dist="19050" dir="2700000" algn="tl" rotWithShape="0">
                    <a:schemeClr val="dk1">
                      <a:alpha val="40000"/>
                    </a:schemeClr>
                  </a:outerShdw>
                </a:effectLst>
              </a:rPr>
              <a:t>DEL SISTEMA DE CALIDAD</a:t>
            </a:r>
            <a:endParaRPr lang="es-CO" sz="1600" b="1" dirty="0">
              <a:ln w="0">
                <a:noFill/>
              </a:ln>
              <a:solidFill>
                <a:sysClr val="windowText" lastClr="000000"/>
              </a:solidFill>
              <a:effectLst>
                <a:outerShdw blurRad="38100" dist="19050" dir="2700000" algn="tl" rotWithShape="0">
                  <a:schemeClr val="dk1">
                    <a:alpha val="40000"/>
                  </a:schemeClr>
                </a:outerShdw>
              </a:effectLst>
            </a:endParaRPr>
          </a:p>
        </p:txBody>
      </p:sp>
      <p:cxnSp>
        <p:nvCxnSpPr>
          <p:cNvPr id="94" name="Elbow Connector 128">
            <a:extLst>
              <a:ext uri="{FF2B5EF4-FFF2-40B4-BE49-F238E27FC236}">
                <a16:creationId xmlns:a16="http://schemas.microsoft.com/office/drawing/2014/main" id="{25AFD411-0DB1-4680-99EB-077CD260CBDF}"/>
              </a:ext>
            </a:extLst>
          </p:cNvPr>
          <p:cNvCxnSpPr>
            <a:cxnSpLocks/>
            <a:stCxn id="93" idx="0"/>
            <a:endCxn id="83" idx="4"/>
          </p:cNvCxnSpPr>
          <p:nvPr/>
        </p:nvCxnSpPr>
        <p:spPr>
          <a:xfrm rot="5400000" flipH="1" flipV="1">
            <a:off x="24037172" y="10790107"/>
            <a:ext cx="795683" cy="3227178"/>
          </a:xfrm>
          <a:prstGeom prst="bentConnector3">
            <a:avLst>
              <a:gd name="adj1" fmla="val 50000"/>
            </a:avLst>
          </a:prstGeom>
          <a:ln/>
        </p:spPr>
        <p:style>
          <a:lnRef idx="1">
            <a:schemeClr val="accent2"/>
          </a:lnRef>
          <a:fillRef idx="3">
            <a:schemeClr val="accent2"/>
          </a:fillRef>
          <a:effectRef idx="2">
            <a:schemeClr val="accent2"/>
          </a:effectRef>
          <a:fontRef idx="minor">
            <a:schemeClr val="lt1"/>
          </a:fontRef>
        </p:style>
      </p:cxnSp>
      <p:sp>
        <p:nvSpPr>
          <p:cNvPr id="95" name="Rounded Rectangle 129">
            <a:extLst>
              <a:ext uri="{FF2B5EF4-FFF2-40B4-BE49-F238E27FC236}">
                <a16:creationId xmlns:a16="http://schemas.microsoft.com/office/drawing/2014/main" id="{3B74BE21-9424-4CE8-AEF1-9CB79F948B1B}"/>
              </a:ext>
            </a:extLst>
          </p:cNvPr>
          <p:cNvSpPr/>
          <p:nvPr/>
        </p:nvSpPr>
        <p:spPr>
          <a:xfrm>
            <a:off x="24863177" y="12801537"/>
            <a:ext cx="2398436" cy="1048338"/>
          </a:xfrm>
          <a:prstGeom prst="round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es-CO" sz="2400" b="1" dirty="0">
                <a:ln w="0">
                  <a:noFill/>
                </a:ln>
                <a:solidFill>
                  <a:sysClr val="windowText" lastClr="000000"/>
                </a:solidFill>
                <a:effectLst>
                  <a:outerShdw blurRad="38100" dist="19050" dir="2700000" algn="tl" rotWithShape="0">
                    <a:schemeClr val="dk1">
                      <a:alpha val="40000"/>
                    </a:schemeClr>
                  </a:outerShdw>
                </a:effectLst>
              </a:rPr>
              <a:t>LÍDER DE ÉTICA</a:t>
            </a:r>
          </a:p>
        </p:txBody>
      </p:sp>
      <p:cxnSp>
        <p:nvCxnSpPr>
          <p:cNvPr id="96" name="Elbow Connector 130">
            <a:extLst>
              <a:ext uri="{FF2B5EF4-FFF2-40B4-BE49-F238E27FC236}">
                <a16:creationId xmlns:a16="http://schemas.microsoft.com/office/drawing/2014/main" id="{480600A2-EDEA-4669-80FC-08627F311C1D}"/>
              </a:ext>
            </a:extLst>
          </p:cNvPr>
          <p:cNvCxnSpPr>
            <a:cxnSpLocks/>
            <a:stCxn id="95" idx="0"/>
            <a:endCxn id="83" idx="4"/>
          </p:cNvCxnSpPr>
          <p:nvPr/>
        </p:nvCxnSpPr>
        <p:spPr>
          <a:xfrm rot="16200000" flipV="1">
            <a:off x="25657658" y="12396799"/>
            <a:ext cx="795683" cy="13793"/>
          </a:xfrm>
          <a:prstGeom prst="bentConnector3">
            <a:avLst>
              <a:gd name="adj1" fmla="val 50000"/>
            </a:avLst>
          </a:prstGeom>
          <a:ln/>
        </p:spPr>
        <p:style>
          <a:lnRef idx="1">
            <a:schemeClr val="accent2"/>
          </a:lnRef>
          <a:fillRef idx="3">
            <a:schemeClr val="accent2"/>
          </a:fillRef>
          <a:effectRef idx="2">
            <a:schemeClr val="accent2"/>
          </a:effectRef>
          <a:fontRef idx="minor">
            <a:schemeClr val="lt1"/>
          </a:fontRef>
        </p:style>
      </p:cxnSp>
      <p:sp>
        <p:nvSpPr>
          <p:cNvPr id="99" name="Rounded Rectangle 131">
            <a:extLst>
              <a:ext uri="{FF2B5EF4-FFF2-40B4-BE49-F238E27FC236}">
                <a16:creationId xmlns:a16="http://schemas.microsoft.com/office/drawing/2014/main" id="{7FD6C4DA-701B-4EA6-919A-A08CEAF9925F}"/>
              </a:ext>
            </a:extLst>
          </p:cNvPr>
          <p:cNvSpPr/>
          <p:nvPr/>
        </p:nvSpPr>
        <p:spPr>
          <a:xfrm>
            <a:off x="26591368" y="14964892"/>
            <a:ext cx="2452833" cy="1048338"/>
          </a:xfrm>
          <a:prstGeom prst="round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es-CO" sz="2400" b="1" dirty="0">
                <a:ln w="0">
                  <a:noFill/>
                </a:ln>
                <a:solidFill>
                  <a:sysClr val="windowText" lastClr="000000"/>
                </a:solidFill>
                <a:effectLst>
                  <a:outerShdw blurRad="38100" dist="19050" dir="2700000" algn="tl" rotWithShape="0">
                    <a:schemeClr val="dk1">
                      <a:alpha val="40000"/>
                    </a:schemeClr>
                  </a:outerShdw>
                </a:effectLst>
              </a:rPr>
              <a:t>SUPERVISORES</a:t>
            </a:r>
          </a:p>
        </p:txBody>
      </p:sp>
      <p:cxnSp>
        <p:nvCxnSpPr>
          <p:cNvPr id="100" name="Elbow Connector 132">
            <a:extLst>
              <a:ext uri="{FF2B5EF4-FFF2-40B4-BE49-F238E27FC236}">
                <a16:creationId xmlns:a16="http://schemas.microsoft.com/office/drawing/2014/main" id="{FE0AC41A-4A9D-4ABA-877F-B764D5E9BD76}"/>
              </a:ext>
            </a:extLst>
          </p:cNvPr>
          <p:cNvCxnSpPr>
            <a:cxnSpLocks/>
            <a:stCxn id="99" idx="0"/>
            <a:endCxn id="83" idx="4"/>
          </p:cNvCxnSpPr>
          <p:nvPr/>
        </p:nvCxnSpPr>
        <p:spPr>
          <a:xfrm rot="16200000" flipV="1">
            <a:off x="25453675" y="12600781"/>
            <a:ext cx="2959038" cy="1769183"/>
          </a:xfrm>
          <a:prstGeom prst="bentConnector3">
            <a:avLst>
              <a:gd name="adj1" fmla="val 86911"/>
            </a:avLst>
          </a:prstGeom>
          <a:ln/>
        </p:spPr>
        <p:style>
          <a:lnRef idx="1">
            <a:schemeClr val="accent2"/>
          </a:lnRef>
          <a:fillRef idx="3">
            <a:schemeClr val="accent2"/>
          </a:fillRef>
          <a:effectRef idx="2">
            <a:schemeClr val="accent2"/>
          </a:effectRef>
          <a:fontRef idx="minor">
            <a:schemeClr val="lt1"/>
          </a:fontRef>
        </p:style>
      </p:cxnSp>
      <p:cxnSp>
        <p:nvCxnSpPr>
          <p:cNvPr id="101" name="Elbow Connector 133">
            <a:extLst>
              <a:ext uri="{FF2B5EF4-FFF2-40B4-BE49-F238E27FC236}">
                <a16:creationId xmlns:a16="http://schemas.microsoft.com/office/drawing/2014/main" id="{51CEBA7A-59A4-459C-9190-5E8504F23CB1}"/>
              </a:ext>
            </a:extLst>
          </p:cNvPr>
          <p:cNvCxnSpPr>
            <a:cxnSpLocks/>
            <a:stCxn id="83" idx="0"/>
            <a:endCxn id="50" idx="2"/>
          </p:cNvCxnSpPr>
          <p:nvPr/>
        </p:nvCxnSpPr>
        <p:spPr>
          <a:xfrm rot="16200000" flipV="1">
            <a:off x="19572948" y="3826650"/>
            <a:ext cx="3519123" cy="9432186"/>
          </a:xfrm>
          <a:prstGeom prst="bentConnector3">
            <a:avLst>
              <a:gd name="adj1" fmla="val 50000"/>
            </a:avLst>
          </a:prstGeom>
          <a:ln w="28575">
            <a:solidFill>
              <a:schemeClr val="tx2">
                <a:lumMod val="50000"/>
              </a:schemeClr>
            </a:solidFill>
          </a:ln>
        </p:spPr>
        <p:style>
          <a:lnRef idx="1">
            <a:schemeClr val="dk1"/>
          </a:lnRef>
          <a:fillRef idx="0">
            <a:schemeClr val="dk1"/>
          </a:fillRef>
          <a:effectRef idx="0">
            <a:schemeClr val="dk1"/>
          </a:effectRef>
          <a:fontRef idx="minor">
            <a:schemeClr val="tx1"/>
          </a:fontRef>
        </p:style>
      </p:cxnSp>
      <p:sp>
        <p:nvSpPr>
          <p:cNvPr id="113" name="Oval 112">
            <a:extLst>
              <a:ext uri="{FF2B5EF4-FFF2-40B4-BE49-F238E27FC236}">
                <a16:creationId xmlns:a16="http://schemas.microsoft.com/office/drawing/2014/main" id="{35EBB23B-188D-49B6-B083-A896936A85C9}"/>
              </a:ext>
            </a:extLst>
          </p:cNvPr>
          <p:cNvSpPr/>
          <p:nvPr/>
        </p:nvSpPr>
        <p:spPr>
          <a:xfrm>
            <a:off x="10266111" y="10302304"/>
            <a:ext cx="3343626" cy="1703550"/>
          </a:xfrm>
          <a:prstGeom prst="ellipse">
            <a:avLst/>
          </a:prstGeom>
          <a:scene3d>
            <a:camera prst="orthographicFront"/>
            <a:lightRig rig="threePt" dir="t"/>
          </a:scene3d>
          <a:sp3d>
            <a:bevelT prst="angle"/>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s-CO" sz="2000">
              <a:solidFill>
                <a:sysClr val="windowText" lastClr="000000"/>
              </a:solidFill>
            </a:endParaRPr>
          </a:p>
        </p:txBody>
      </p:sp>
      <p:sp>
        <p:nvSpPr>
          <p:cNvPr id="116" name="Rounded Rectangle 102">
            <a:extLst>
              <a:ext uri="{FF2B5EF4-FFF2-40B4-BE49-F238E27FC236}">
                <a16:creationId xmlns:a16="http://schemas.microsoft.com/office/drawing/2014/main" id="{6A47F207-4CF1-46F8-9706-6E820E4A4973}"/>
              </a:ext>
            </a:extLst>
          </p:cNvPr>
          <p:cNvSpPr/>
          <p:nvPr/>
        </p:nvSpPr>
        <p:spPr>
          <a:xfrm>
            <a:off x="10585401" y="10513318"/>
            <a:ext cx="2736304" cy="1310423"/>
          </a:xfrm>
          <a:prstGeom prst="roundRect">
            <a:avLst/>
          </a:prstGeom>
          <a:noFill/>
          <a:ln>
            <a:no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s-MX" sz="2400" b="1" dirty="0">
                <a:ln w="0">
                  <a:noFill/>
                </a:ln>
                <a:solidFill>
                  <a:sysClr val="windowText" lastClr="000000"/>
                </a:solidFill>
                <a:effectLst>
                  <a:outerShdw blurRad="38100" dist="19050" dir="2700000" algn="tl" rotWithShape="0">
                    <a:schemeClr val="dk1">
                      <a:alpha val="40000"/>
                    </a:schemeClr>
                  </a:outerShdw>
                </a:effectLst>
              </a:rPr>
              <a:t>SERVICIOS DE AUDITORIA Y REVISORIA FISCAL</a:t>
            </a:r>
            <a:endParaRPr lang="es-CO" sz="1600" b="1" dirty="0">
              <a:ln w="0">
                <a:noFill/>
              </a:ln>
              <a:solidFill>
                <a:sysClr val="windowText" lastClr="000000"/>
              </a:solidFill>
              <a:effectLst>
                <a:outerShdw blurRad="38100" dist="19050" dir="2700000" algn="tl" rotWithShape="0">
                  <a:schemeClr val="dk1">
                    <a:alpha val="40000"/>
                  </a:schemeClr>
                </a:outerShdw>
              </a:effectLst>
            </a:endParaRPr>
          </a:p>
        </p:txBody>
      </p:sp>
      <p:sp>
        <p:nvSpPr>
          <p:cNvPr id="120" name="Rounded Rectangle 110">
            <a:extLst>
              <a:ext uri="{FF2B5EF4-FFF2-40B4-BE49-F238E27FC236}">
                <a16:creationId xmlns:a16="http://schemas.microsoft.com/office/drawing/2014/main" id="{38113AC3-FAB9-49E4-8A5F-FC1CF9BFFEE3}"/>
              </a:ext>
            </a:extLst>
          </p:cNvPr>
          <p:cNvSpPr/>
          <p:nvPr/>
        </p:nvSpPr>
        <p:spPr>
          <a:xfrm>
            <a:off x="8598304" y="16233732"/>
            <a:ext cx="2452833" cy="1048338"/>
          </a:xfrm>
          <a:prstGeom prst="round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es-CO" sz="2400" b="1" dirty="0">
                <a:ln w="0">
                  <a:noFill/>
                </a:ln>
                <a:solidFill>
                  <a:sysClr val="windowText" lastClr="000000"/>
                </a:solidFill>
                <a:effectLst>
                  <a:outerShdw blurRad="38100" dist="19050" dir="2700000" algn="tl" rotWithShape="0">
                    <a:schemeClr val="dk1">
                      <a:alpha val="40000"/>
                    </a:schemeClr>
                  </a:outerShdw>
                </a:effectLst>
              </a:rPr>
              <a:t>AUDITOR</a:t>
            </a:r>
          </a:p>
          <a:p>
            <a:pPr algn="ctr"/>
            <a:r>
              <a:rPr lang="es-CO" sz="2400" b="1" dirty="0">
                <a:ln w="0">
                  <a:noFill/>
                </a:ln>
                <a:solidFill>
                  <a:sysClr val="windowText" lastClr="000000"/>
                </a:solidFill>
                <a:effectLst>
                  <a:outerShdw blurRad="38100" dist="19050" dir="2700000" algn="tl" rotWithShape="0">
                    <a:schemeClr val="dk1">
                      <a:alpha val="40000"/>
                    </a:schemeClr>
                  </a:outerShdw>
                </a:effectLst>
              </a:rPr>
              <a:t>JUNIOR</a:t>
            </a:r>
          </a:p>
        </p:txBody>
      </p:sp>
      <p:sp>
        <p:nvSpPr>
          <p:cNvPr id="121" name="Rounded Rectangle 111">
            <a:extLst>
              <a:ext uri="{FF2B5EF4-FFF2-40B4-BE49-F238E27FC236}">
                <a16:creationId xmlns:a16="http://schemas.microsoft.com/office/drawing/2014/main" id="{3DACAB13-3609-4A78-A49E-91B138DFD90A}"/>
              </a:ext>
            </a:extLst>
          </p:cNvPr>
          <p:cNvSpPr/>
          <p:nvPr/>
        </p:nvSpPr>
        <p:spPr>
          <a:xfrm>
            <a:off x="8599241" y="14505540"/>
            <a:ext cx="2452833" cy="1048338"/>
          </a:xfrm>
          <a:prstGeom prst="round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es-CO" sz="2400" b="1" dirty="0">
                <a:ln w="0">
                  <a:noFill/>
                </a:ln>
                <a:solidFill>
                  <a:sysClr val="windowText" lastClr="000000"/>
                </a:solidFill>
                <a:effectLst>
                  <a:outerShdw blurRad="38100" dist="19050" dir="2700000" algn="tl" rotWithShape="0">
                    <a:schemeClr val="dk1">
                      <a:alpha val="40000"/>
                    </a:schemeClr>
                  </a:outerShdw>
                </a:effectLst>
              </a:rPr>
              <a:t>AUDITOR</a:t>
            </a:r>
          </a:p>
          <a:p>
            <a:pPr algn="ctr"/>
            <a:r>
              <a:rPr lang="es-CO" sz="2400" b="1" dirty="0">
                <a:ln w="0">
                  <a:noFill/>
                </a:ln>
                <a:solidFill>
                  <a:sysClr val="windowText" lastClr="000000"/>
                </a:solidFill>
                <a:effectLst>
                  <a:outerShdw blurRad="38100" dist="19050" dir="2700000" algn="tl" rotWithShape="0">
                    <a:schemeClr val="dk1">
                      <a:alpha val="40000"/>
                    </a:schemeClr>
                  </a:outerShdw>
                </a:effectLst>
              </a:rPr>
              <a:t>SENIOR</a:t>
            </a:r>
          </a:p>
        </p:txBody>
      </p:sp>
      <p:cxnSp>
        <p:nvCxnSpPr>
          <p:cNvPr id="123" name="Elbow Connector 112">
            <a:extLst>
              <a:ext uri="{FF2B5EF4-FFF2-40B4-BE49-F238E27FC236}">
                <a16:creationId xmlns:a16="http://schemas.microsoft.com/office/drawing/2014/main" id="{B177A3F4-B804-4508-9E43-14D437D929B3}"/>
              </a:ext>
            </a:extLst>
          </p:cNvPr>
          <p:cNvCxnSpPr>
            <a:cxnSpLocks/>
            <a:stCxn id="5" idx="0"/>
            <a:endCxn id="113" idx="4"/>
          </p:cNvCxnSpPr>
          <p:nvPr/>
        </p:nvCxnSpPr>
        <p:spPr>
          <a:xfrm rot="5400000" flipH="1" flipV="1">
            <a:off x="11556167" y="12382269"/>
            <a:ext cx="758172" cy="5342"/>
          </a:xfrm>
          <a:prstGeom prst="bentConnector3">
            <a:avLst>
              <a:gd name="adj1" fmla="val 50000"/>
            </a:avLst>
          </a:prstGeom>
          <a:ln/>
        </p:spPr>
        <p:style>
          <a:lnRef idx="1">
            <a:schemeClr val="accent2"/>
          </a:lnRef>
          <a:fillRef idx="3">
            <a:schemeClr val="accent2"/>
          </a:fillRef>
          <a:effectRef idx="2">
            <a:schemeClr val="accent2"/>
          </a:effectRef>
          <a:fontRef idx="minor">
            <a:schemeClr val="lt1"/>
          </a:fontRef>
        </p:style>
      </p:cxnSp>
      <p:cxnSp>
        <p:nvCxnSpPr>
          <p:cNvPr id="124" name="Elbow Connector 115">
            <a:extLst>
              <a:ext uri="{FF2B5EF4-FFF2-40B4-BE49-F238E27FC236}">
                <a16:creationId xmlns:a16="http://schemas.microsoft.com/office/drawing/2014/main" id="{F268B56A-BDDC-467B-B718-93F09B0D6505}"/>
              </a:ext>
            </a:extLst>
          </p:cNvPr>
          <p:cNvCxnSpPr>
            <a:cxnSpLocks/>
            <a:stCxn id="120" idx="0"/>
            <a:endCxn id="121" idx="2"/>
          </p:cNvCxnSpPr>
          <p:nvPr/>
        </p:nvCxnSpPr>
        <p:spPr>
          <a:xfrm rot="5400000" flipH="1" flipV="1">
            <a:off x="9485262" y="15893337"/>
            <a:ext cx="679854" cy="937"/>
          </a:xfrm>
          <a:prstGeom prst="bentConnector3">
            <a:avLst>
              <a:gd name="adj1" fmla="val 50000"/>
            </a:avLst>
          </a:prstGeom>
          <a:ln/>
        </p:spPr>
        <p:style>
          <a:lnRef idx="1">
            <a:schemeClr val="accent2"/>
          </a:lnRef>
          <a:fillRef idx="3">
            <a:schemeClr val="accent2"/>
          </a:fillRef>
          <a:effectRef idx="2">
            <a:schemeClr val="accent2"/>
          </a:effectRef>
          <a:fontRef idx="minor">
            <a:schemeClr val="lt1"/>
          </a:fontRef>
        </p:style>
      </p:cxnSp>
      <p:sp>
        <p:nvSpPr>
          <p:cNvPr id="127" name="Oval 126">
            <a:extLst>
              <a:ext uri="{FF2B5EF4-FFF2-40B4-BE49-F238E27FC236}">
                <a16:creationId xmlns:a16="http://schemas.microsoft.com/office/drawing/2014/main" id="{1E3C4939-B75B-4FEE-8C45-80830F1F3171}"/>
              </a:ext>
            </a:extLst>
          </p:cNvPr>
          <p:cNvSpPr/>
          <p:nvPr/>
        </p:nvSpPr>
        <p:spPr>
          <a:xfrm>
            <a:off x="3800340" y="10302304"/>
            <a:ext cx="2937937" cy="1703550"/>
          </a:xfrm>
          <a:prstGeom prst="ellipse">
            <a:avLst/>
          </a:prstGeom>
          <a:scene3d>
            <a:camera prst="orthographicFront"/>
            <a:lightRig rig="threePt" dir="t"/>
          </a:scene3d>
          <a:sp3d>
            <a:bevelT prst="angle"/>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s-CO" sz="2000">
              <a:solidFill>
                <a:sysClr val="windowText" lastClr="000000"/>
              </a:solidFill>
            </a:endParaRPr>
          </a:p>
        </p:txBody>
      </p:sp>
      <p:sp>
        <p:nvSpPr>
          <p:cNvPr id="132" name="Rounded Rectangle 102">
            <a:extLst>
              <a:ext uri="{FF2B5EF4-FFF2-40B4-BE49-F238E27FC236}">
                <a16:creationId xmlns:a16="http://schemas.microsoft.com/office/drawing/2014/main" id="{150C73BD-BBE8-4D35-8543-3CF2D2910733}"/>
              </a:ext>
            </a:extLst>
          </p:cNvPr>
          <p:cNvSpPr/>
          <p:nvPr/>
        </p:nvSpPr>
        <p:spPr>
          <a:xfrm>
            <a:off x="3466725" y="10482485"/>
            <a:ext cx="3734300" cy="1310423"/>
          </a:xfrm>
          <a:prstGeom prst="roundRect">
            <a:avLst/>
          </a:prstGeom>
          <a:noFill/>
          <a:ln>
            <a:no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s-CO" sz="2400" b="1" dirty="0">
                <a:ln w="0">
                  <a:noFill/>
                </a:ln>
                <a:solidFill>
                  <a:sysClr val="windowText" lastClr="000000"/>
                </a:solidFill>
                <a:effectLst>
                  <a:outerShdw blurRad="38100" dist="19050" dir="2700000" algn="tl" rotWithShape="0">
                    <a:schemeClr val="dk1">
                      <a:alpha val="40000"/>
                    </a:schemeClr>
                  </a:outerShdw>
                </a:effectLst>
              </a:rPr>
              <a:t>SERVICIOS DE OUTSOURCING</a:t>
            </a:r>
            <a:endParaRPr lang="es-CO" sz="1600" b="1" dirty="0">
              <a:ln w="0">
                <a:noFill/>
              </a:ln>
              <a:solidFill>
                <a:sysClr val="windowText" lastClr="000000"/>
              </a:solidFill>
              <a:effectLst>
                <a:outerShdw blurRad="38100" dist="19050" dir="2700000" algn="tl" rotWithShape="0">
                  <a:schemeClr val="dk1">
                    <a:alpha val="40000"/>
                  </a:schemeClr>
                </a:outerShdw>
              </a:effectLst>
            </a:endParaRPr>
          </a:p>
        </p:txBody>
      </p:sp>
      <p:sp>
        <p:nvSpPr>
          <p:cNvPr id="133" name="Rounded Rectangle 110">
            <a:extLst>
              <a:ext uri="{FF2B5EF4-FFF2-40B4-BE49-F238E27FC236}">
                <a16:creationId xmlns:a16="http://schemas.microsoft.com/office/drawing/2014/main" id="{88FCD550-1767-46FB-B511-578C024164CD}"/>
              </a:ext>
            </a:extLst>
          </p:cNvPr>
          <p:cNvSpPr/>
          <p:nvPr/>
        </p:nvSpPr>
        <p:spPr>
          <a:xfrm>
            <a:off x="4056651" y="17960966"/>
            <a:ext cx="2452833" cy="1048338"/>
          </a:xfrm>
          <a:prstGeom prst="round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es-CO" sz="2400" b="1" dirty="0">
                <a:ln w="0">
                  <a:noFill/>
                </a:ln>
                <a:solidFill>
                  <a:sysClr val="windowText" lastClr="000000"/>
                </a:solidFill>
                <a:effectLst>
                  <a:outerShdw blurRad="38100" dist="19050" dir="2700000" algn="tl" rotWithShape="0">
                    <a:schemeClr val="dk1">
                      <a:alpha val="40000"/>
                    </a:schemeClr>
                  </a:outerShdw>
                </a:effectLst>
              </a:rPr>
              <a:t>ASISTENTE SERVICIOS CONTABLES</a:t>
            </a:r>
          </a:p>
        </p:txBody>
      </p:sp>
      <p:sp>
        <p:nvSpPr>
          <p:cNvPr id="134" name="Rounded Rectangle 111">
            <a:extLst>
              <a:ext uri="{FF2B5EF4-FFF2-40B4-BE49-F238E27FC236}">
                <a16:creationId xmlns:a16="http://schemas.microsoft.com/office/drawing/2014/main" id="{0F0764D1-FABC-4749-AE64-C586908719FA}"/>
              </a:ext>
            </a:extLst>
          </p:cNvPr>
          <p:cNvSpPr/>
          <p:nvPr/>
        </p:nvSpPr>
        <p:spPr>
          <a:xfrm>
            <a:off x="4057588" y="12764026"/>
            <a:ext cx="2452833" cy="1048338"/>
          </a:xfrm>
          <a:prstGeom prst="round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es-CO" sz="2400" b="1" dirty="0">
                <a:ln w="0">
                  <a:noFill/>
                </a:ln>
                <a:solidFill>
                  <a:sysClr val="windowText" lastClr="000000"/>
                </a:solidFill>
                <a:effectLst>
                  <a:outerShdw blurRad="38100" dist="19050" dir="2700000" algn="tl" rotWithShape="0">
                    <a:schemeClr val="dk1">
                      <a:alpha val="40000"/>
                    </a:schemeClr>
                  </a:outerShdw>
                </a:effectLst>
              </a:rPr>
              <a:t>LÍDER SERVICIOS CONTABLES</a:t>
            </a:r>
          </a:p>
        </p:txBody>
      </p:sp>
      <p:cxnSp>
        <p:nvCxnSpPr>
          <p:cNvPr id="135" name="Elbow Connector 112">
            <a:extLst>
              <a:ext uri="{FF2B5EF4-FFF2-40B4-BE49-F238E27FC236}">
                <a16:creationId xmlns:a16="http://schemas.microsoft.com/office/drawing/2014/main" id="{22C074DF-E2DB-48B7-984D-F227C7F56BFD}"/>
              </a:ext>
            </a:extLst>
          </p:cNvPr>
          <p:cNvCxnSpPr>
            <a:stCxn id="134" idx="0"/>
            <a:endCxn id="127" idx="4"/>
          </p:cNvCxnSpPr>
          <p:nvPr/>
        </p:nvCxnSpPr>
        <p:spPr>
          <a:xfrm rot="16200000" flipV="1">
            <a:off x="4897571" y="12377592"/>
            <a:ext cx="758172" cy="14696"/>
          </a:xfrm>
          <a:prstGeom prst="bentConnector3">
            <a:avLst>
              <a:gd name="adj1" fmla="val 50000"/>
            </a:avLst>
          </a:prstGeom>
          <a:ln/>
        </p:spPr>
        <p:style>
          <a:lnRef idx="1">
            <a:schemeClr val="accent2"/>
          </a:lnRef>
          <a:fillRef idx="3">
            <a:schemeClr val="accent2"/>
          </a:fillRef>
          <a:effectRef idx="2">
            <a:schemeClr val="accent2"/>
          </a:effectRef>
          <a:fontRef idx="minor">
            <a:schemeClr val="lt1"/>
          </a:fontRef>
        </p:style>
      </p:cxnSp>
      <p:cxnSp>
        <p:nvCxnSpPr>
          <p:cNvPr id="137" name="Elbow Connector 115">
            <a:extLst>
              <a:ext uri="{FF2B5EF4-FFF2-40B4-BE49-F238E27FC236}">
                <a16:creationId xmlns:a16="http://schemas.microsoft.com/office/drawing/2014/main" id="{C1446777-320B-4E7F-9B62-480689D2716F}"/>
              </a:ext>
            </a:extLst>
          </p:cNvPr>
          <p:cNvCxnSpPr>
            <a:cxnSpLocks/>
            <a:stCxn id="133" idx="0"/>
            <a:endCxn id="134" idx="2"/>
          </p:cNvCxnSpPr>
          <p:nvPr/>
        </p:nvCxnSpPr>
        <p:spPr>
          <a:xfrm rot="5400000" flipH="1" flipV="1">
            <a:off x="3209235" y="15886197"/>
            <a:ext cx="4148602" cy="937"/>
          </a:xfrm>
          <a:prstGeom prst="bentConnector3">
            <a:avLst>
              <a:gd name="adj1" fmla="val 50000"/>
            </a:avLst>
          </a:prstGeom>
          <a:ln/>
        </p:spPr>
        <p:style>
          <a:lnRef idx="1">
            <a:schemeClr val="accent2"/>
          </a:lnRef>
          <a:fillRef idx="3">
            <a:schemeClr val="accent2"/>
          </a:fillRef>
          <a:effectRef idx="2">
            <a:schemeClr val="accent2"/>
          </a:effectRef>
          <a:fontRef idx="minor">
            <a:schemeClr val="lt1"/>
          </a:fontRef>
        </p:style>
      </p:cxnSp>
      <p:cxnSp>
        <p:nvCxnSpPr>
          <p:cNvPr id="138" name="Elbow Connector 104">
            <a:extLst>
              <a:ext uri="{FF2B5EF4-FFF2-40B4-BE49-F238E27FC236}">
                <a16:creationId xmlns:a16="http://schemas.microsoft.com/office/drawing/2014/main" id="{773E2838-ECE4-40C4-ABD9-F658D5937B51}"/>
              </a:ext>
            </a:extLst>
          </p:cNvPr>
          <p:cNvCxnSpPr>
            <a:cxnSpLocks/>
            <a:stCxn id="127" idx="0"/>
            <a:endCxn id="50" idx="2"/>
          </p:cNvCxnSpPr>
          <p:nvPr/>
        </p:nvCxnSpPr>
        <p:spPr>
          <a:xfrm rot="5400000" flipH="1" flipV="1">
            <a:off x="9183301" y="2869190"/>
            <a:ext cx="3519123" cy="11347107"/>
          </a:xfrm>
          <a:prstGeom prst="bentConnector3">
            <a:avLst>
              <a:gd name="adj1" fmla="val 50000"/>
            </a:avLst>
          </a:prstGeom>
          <a:ln w="28575">
            <a:solidFill>
              <a:schemeClr val="tx2">
                <a:lumMod val="50000"/>
              </a:schemeClr>
            </a:solidFill>
          </a:ln>
        </p:spPr>
        <p:style>
          <a:lnRef idx="1">
            <a:schemeClr val="dk1"/>
          </a:lnRef>
          <a:fillRef idx="0">
            <a:schemeClr val="dk1"/>
          </a:fillRef>
          <a:effectRef idx="0">
            <a:schemeClr val="dk1"/>
          </a:effectRef>
          <a:fontRef idx="minor">
            <a:schemeClr val="tx1"/>
          </a:fontRef>
        </p:style>
      </p:cxnSp>
      <p:cxnSp>
        <p:nvCxnSpPr>
          <p:cNvPr id="141" name="Elbow Connector 104">
            <a:extLst>
              <a:ext uri="{FF2B5EF4-FFF2-40B4-BE49-F238E27FC236}">
                <a16:creationId xmlns:a16="http://schemas.microsoft.com/office/drawing/2014/main" id="{CA2329BC-69BC-4819-B193-7D4DFF42FDFE}"/>
              </a:ext>
            </a:extLst>
          </p:cNvPr>
          <p:cNvCxnSpPr>
            <a:cxnSpLocks/>
            <a:stCxn id="113" idx="0"/>
            <a:endCxn id="50" idx="2"/>
          </p:cNvCxnSpPr>
          <p:nvPr/>
        </p:nvCxnSpPr>
        <p:spPr>
          <a:xfrm rot="5400000" flipH="1" flipV="1">
            <a:off x="12517609" y="6203497"/>
            <a:ext cx="3519123" cy="4678492"/>
          </a:xfrm>
          <a:prstGeom prst="bentConnector3">
            <a:avLst>
              <a:gd name="adj1" fmla="val 50000"/>
            </a:avLst>
          </a:prstGeom>
          <a:ln w="28575">
            <a:solidFill>
              <a:schemeClr val="tx2">
                <a:lumMod val="50000"/>
              </a:schemeClr>
            </a:solidFill>
          </a:ln>
        </p:spPr>
        <p:style>
          <a:lnRef idx="1">
            <a:schemeClr val="dk1"/>
          </a:lnRef>
          <a:fillRef idx="0">
            <a:schemeClr val="dk1"/>
          </a:fillRef>
          <a:effectRef idx="0">
            <a:schemeClr val="dk1"/>
          </a:effectRef>
          <a:fontRef idx="minor">
            <a:schemeClr val="tx1"/>
          </a:fontRef>
        </p:style>
      </p:cxnSp>
      <p:sp>
        <p:nvSpPr>
          <p:cNvPr id="142" name="Rounded Rectangle 110">
            <a:extLst>
              <a:ext uri="{FF2B5EF4-FFF2-40B4-BE49-F238E27FC236}">
                <a16:creationId xmlns:a16="http://schemas.microsoft.com/office/drawing/2014/main" id="{B3AFE71E-1C14-46C0-8060-66CD0ABF50CB}"/>
              </a:ext>
            </a:extLst>
          </p:cNvPr>
          <p:cNvSpPr/>
          <p:nvPr/>
        </p:nvSpPr>
        <p:spPr>
          <a:xfrm>
            <a:off x="8597367" y="17960966"/>
            <a:ext cx="2452833" cy="1048338"/>
          </a:xfrm>
          <a:prstGeom prst="round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es-CO" sz="2400" b="1" dirty="0">
                <a:ln w="0">
                  <a:noFill/>
                </a:ln>
                <a:solidFill>
                  <a:sysClr val="windowText" lastClr="000000"/>
                </a:solidFill>
                <a:effectLst>
                  <a:outerShdw blurRad="38100" dist="19050" dir="2700000" algn="tl" rotWithShape="0">
                    <a:schemeClr val="dk1">
                      <a:alpha val="40000"/>
                    </a:schemeClr>
                  </a:outerShdw>
                </a:effectLst>
              </a:rPr>
              <a:t>ASISTENTE AUDITORIA</a:t>
            </a:r>
          </a:p>
        </p:txBody>
      </p:sp>
      <p:cxnSp>
        <p:nvCxnSpPr>
          <p:cNvPr id="143" name="Elbow Connector 115">
            <a:extLst>
              <a:ext uri="{FF2B5EF4-FFF2-40B4-BE49-F238E27FC236}">
                <a16:creationId xmlns:a16="http://schemas.microsoft.com/office/drawing/2014/main" id="{EB331A38-AE4E-4FE6-A4D4-35BC1F838253}"/>
              </a:ext>
            </a:extLst>
          </p:cNvPr>
          <p:cNvCxnSpPr>
            <a:cxnSpLocks/>
            <a:stCxn id="142" idx="0"/>
            <a:endCxn id="120" idx="2"/>
          </p:cNvCxnSpPr>
          <p:nvPr/>
        </p:nvCxnSpPr>
        <p:spPr>
          <a:xfrm rot="5400000" flipH="1" flipV="1">
            <a:off x="9484804" y="17621050"/>
            <a:ext cx="678896" cy="937"/>
          </a:xfrm>
          <a:prstGeom prst="bentConnector3">
            <a:avLst>
              <a:gd name="adj1" fmla="val 50000"/>
            </a:avLst>
          </a:prstGeom>
          <a:ln/>
        </p:spPr>
        <p:style>
          <a:lnRef idx="1">
            <a:schemeClr val="accent2"/>
          </a:lnRef>
          <a:fillRef idx="3">
            <a:schemeClr val="accent2"/>
          </a:fillRef>
          <a:effectRef idx="2">
            <a:schemeClr val="accent2"/>
          </a:effectRef>
          <a:fontRef idx="minor">
            <a:schemeClr val="lt1"/>
          </a:fontRef>
        </p:style>
      </p:cxnSp>
      <p:sp>
        <p:nvSpPr>
          <p:cNvPr id="5" name="Rounded Rectangle 111">
            <a:extLst>
              <a:ext uri="{FF2B5EF4-FFF2-40B4-BE49-F238E27FC236}">
                <a16:creationId xmlns:a16="http://schemas.microsoft.com/office/drawing/2014/main" id="{6252951B-2541-4E85-9FA4-9062D48F0091}"/>
              </a:ext>
            </a:extLst>
          </p:cNvPr>
          <p:cNvSpPr/>
          <p:nvPr/>
        </p:nvSpPr>
        <p:spPr>
          <a:xfrm>
            <a:off x="10706165" y="12764026"/>
            <a:ext cx="2452833" cy="1048338"/>
          </a:xfrm>
          <a:prstGeom prst="round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s-CO" sz="2400" b="1" dirty="0">
              <a:ln w="0">
                <a:noFill/>
              </a:ln>
              <a:solidFill>
                <a:sysClr val="windowText" lastClr="000000"/>
              </a:solidFill>
              <a:effectLst>
                <a:outerShdw blurRad="38100" dist="19050" dir="2700000" algn="tl" rotWithShape="0">
                  <a:schemeClr val="dk1">
                    <a:alpha val="40000"/>
                  </a:schemeClr>
                </a:outerShdw>
              </a:effectLst>
            </a:endParaRPr>
          </a:p>
          <a:p>
            <a:pPr algn="ctr"/>
            <a:r>
              <a:rPr lang="es-CO" sz="2400" b="1" dirty="0">
                <a:ln w="0">
                  <a:noFill/>
                </a:ln>
                <a:solidFill>
                  <a:sysClr val="windowText" lastClr="000000"/>
                </a:solidFill>
                <a:effectLst>
                  <a:outerShdw blurRad="38100" dist="19050" dir="2700000" algn="tl" rotWithShape="0">
                    <a:schemeClr val="dk1">
                      <a:alpha val="40000"/>
                    </a:schemeClr>
                  </a:outerShdw>
                </a:effectLst>
              </a:rPr>
              <a:t>DIRECTOR</a:t>
            </a:r>
          </a:p>
          <a:p>
            <a:pPr algn="ctr"/>
            <a:r>
              <a:rPr lang="es-CO" sz="2400" b="1" dirty="0">
                <a:ln w="0">
                  <a:noFill/>
                </a:ln>
                <a:solidFill>
                  <a:sysClr val="windowText" lastClr="000000"/>
                </a:solidFill>
                <a:effectLst>
                  <a:outerShdw blurRad="38100" dist="19050" dir="2700000" algn="tl" rotWithShape="0">
                    <a:schemeClr val="dk1">
                      <a:alpha val="40000"/>
                    </a:schemeClr>
                  </a:outerShdw>
                </a:effectLst>
              </a:rPr>
              <a:t>AUDITORÍA</a:t>
            </a:r>
          </a:p>
          <a:p>
            <a:pPr algn="ctr"/>
            <a:endParaRPr lang="es-CO" sz="2400" b="1" dirty="0">
              <a:ln w="0">
                <a:noFill/>
              </a:ln>
              <a:solidFill>
                <a:sysClr val="windowText" lastClr="000000"/>
              </a:solidFill>
              <a:effectLst>
                <a:outerShdw blurRad="38100" dist="19050" dir="2700000" algn="tl" rotWithShape="0">
                  <a:schemeClr val="dk1">
                    <a:alpha val="40000"/>
                  </a:schemeClr>
                </a:outerShdw>
              </a:effectLst>
            </a:endParaRPr>
          </a:p>
        </p:txBody>
      </p:sp>
      <p:cxnSp>
        <p:nvCxnSpPr>
          <p:cNvPr id="145" name="Elbow Connector 112">
            <a:extLst>
              <a:ext uri="{FF2B5EF4-FFF2-40B4-BE49-F238E27FC236}">
                <a16:creationId xmlns:a16="http://schemas.microsoft.com/office/drawing/2014/main" id="{E59F47E3-CE0B-492A-878A-1C079842A781}"/>
              </a:ext>
            </a:extLst>
          </p:cNvPr>
          <p:cNvCxnSpPr>
            <a:cxnSpLocks/>
            <a:stCxn id="121" idx="0"/>
            <a:endCxn id="5" idx="2"/>
          </p:cNvCxnSpPr>
          <p:nvPr/>
        </p:nvCxnSpPr>
        <p:spPr>
          <a:xfrm rot="5400000" flipH="1" flipV="1">
            <a:off x="10532532" y="13105490"/>
            <a:ext cx="693176" cy="2106924"/>
          </a:xfrm>
          <a:prstGeom prst="bentConnector3">
            <a:avLst>
              <a:gd name="adj1" fmla="val 50000"/>
            </a:avLst>
          </a:prstGeom>
          <a:ln/>
        </p:spPr>
        <p:style>
          <a:lnRef idx="1">
            <a:schemeClr val="accent2"/>
          </a:lnRef>
          <a:fillRef idx="3">
            <a:schemeClr val="accent2"/>
          </a:fillRef>
          <a:effectRef idx="2">
            <a:schemeClr val="accent2"/>
          </a:effectRef>
          <a:fontRef idx="minor">
            <a:schemeClr val="lt1"/>
          </a:fontRef>
        </p:style>
      </p:cxnSp>
      <p:sp>
        <p:nvSpPr>
          <p:cNvPr id="151" name="Rounded Rectangle 110">
            <a:extLst>
              <a:ext uri="{FF2B5EF4-FFF2-40B4-BE49-F238E27FC236}">
                <a16:creationId xmlns:a16="http://schemas.microsoft.com/office/drawing/2014/main" id="{408244D7-18DF-4F55-B96D-7CACE07B6FC3}"/>
              </a:ext>
            </a:extLst>
          </p:cNvPr>
          <p:cNvSpPr/>
          <p:nvPr/>
        </p:nvSpPr>
        <p:spPr>
          <a:xfrm>
            <a:off x="12812151" y="16233733"/>
            <a:ext cx="2452833" cy="1048338"/>
          </a:xfrm>
          <a:prstGeom prst="round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es-CO" sz="2400" b="1" dirty="0">
                <a:ln w="0">
                  <a:noFill/>
                </a:ln>
                <a:solidFill>
                  <a:sysClr val="windowText" lastClr="000000"/>
                </a:solidFill>
                <a:effectLst>
                  <a:outerShdw blurRad="38100" dist="19050" dir="2700000" algn="tl" rotWithShape="0">
                    <a:schemeClr val="dk1">
                      <a:alpha val="40000"/>
                    </a:schemeClr>
                  </a:outerShdw>
                </a:effectLst>
              </a:rPr>
              <a:t>AUDITOR</a:t>
            </a:r>
          </a:p>
          <a:p>
            <a:pPr algn="ctr"/>
            <a:r>
              <a:rPr lang="es-CO" sz="2400" b="1" dirty="0">
                <a:ln w="0">
                  <a:noFill/>
                </a:ln>
                <a:solidFill>
                  <a:sysClr val="windowText" lastClr="000000"/>
                </a:solidFill>
                <a:effectLst>
                  <a:outerShdw blurRad="38100" dist="19050" dir="2700000" algn="tl" rotWithShape="0">
                    <a:schemeClr val="dk1">
                      <a:alpha val="40000"/>
                    </a:schemeClr>
                  </a:outerShdw>
                </a:effectLst>
              </a:rPr>
              <a:t>JUNIOR</a:t>
            </a:r>
          </a:p>
        </p:txBody>
      </p:sp>
      <p:sp>
        <p:nvSpPr>
          <p:cNvPr id="152" name="Rounded Rectangle 111">
            <a:extLst>
              <a:ext uri="{FF2B5EF4-FFF2-40B4-BE49-F238E27FC236}">
                <a16:creationId xmlns:a16="http://schemas.microsoft.com/office/drawing/2014/main" id="{5BA3452A-617E-42E0-ACF1-50C0C04588BD}"/>
              </a:ext>
            </a:extLst>
          </p:cNvPr>
          <p:cNvSpPr/>
          <p:nvPr/>
        </p:nvSpPr>
        <p:spPr>
          <a:xfrm>
            <a:off x="12813088" y="14505541"/>
            <a:ext cx="2452833" cy="1048338"/>
          </a:xfrm>
          <a:prstGeom prst="round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es-CO" sz="2400" b="1" dirty="0">
                <a:ln w="0">
                  <a:noFill/>
                </a:ln>
                <a:solidFill>
                  <a:sysClr val="windowText" lastClr="000000"/>
                </a:solidFill>
                <a:effectLst>
                  <a:outerShdw blurRad="38100" dist="19050" dir="2700000" algn="tl" rotWithShape="0">
                    <a:schemeClr val="dk1">
                      <a:alpha val="40000"/>
                    </a:schemeClr>
                  </a:outerShdw>
                </a:effectLst>
              </a:rPr>
              <a:t>AUDITOR</a:t>
            </a:r>
          </a:p>
          <a:p>
            <a:pPr algn="ctr"/>
            <a:r>
              <a:rPr lang="es-CO" sz="2400" b="1" dirty="0">
                <a:ln w="0">
                  <a:noFill/>
                </a:ln>
                <a:solidFill>
                  <a:sysClr val="windowText" lastClr="000000"/>
                </a:solidFill>
                <a:effectLst>
                  <a:outerShdw blurRad="38100" dist="19050" dir="2700000" algn="tl" rotWithShape="0">
                    <a:schemeClr val="dk1">
                      <a:alpha val="40000"/>
                    </a:schemeClr>
                  </a:outerShdw>
                </a:effectLst>
              </a:rPr>
              <a:t>SENIOR</a:t>
            </a:r>
          </a:p>
        </p:txBody>
      </p:sp>
      <p:cxnSp>
        <p:nvCxnSpPr>
          <p:cNvPr id="153" name="Elbow Connector 115">
            <a:extLst>
              <a:ext uri="{FF2B5EF4-FFF2-40B4-BE49-F238E27FC236}">
                <a16:creationId xmlns:a16="http://schemas.microsoft.com/office/drawing/2014/main" id="{88C46D83-9381-41CB-9B89-90A25CB3CFE9}"/>
              </a:ext>
            </a:extLst>
          </p:cNvPr>
          <p:cNvCxnSpPr>
            <a:cxnSpLocks/>
            <a:stCxn id="151" idx="0"/>
            <a:endCxn id="152" idx="2"/>
          </p:cNvCxnSpPr>
          <p:nvPr/>
        </p:nvCxnSpPr>
        <p:spPr>
          <a:xfrm rot="5400000" flipH="1" flipV="1">
            <a:off x="13699109" y="15893338"/>
            <a:ext cx="679854" cy="937"/>
          </a:xfrm>
          <a:prstGeom prst="bentConnector3">
            <a:avLst>
              <a:gd name="adj1" fmla="val 50000"/>
            </a:avLst>
          </a:prstGeom>
          <a:ln/>
        </p:spPr>
        <p:style>
          <a:lnRef idx="1">
            <a:schemeClr val="accent2"/>
          </a:lnRef>
          <a:fillRef idx="3">
            <a:schemeClr val="accent2"/>
          </a:fillRef>
          <a:effectRef idx="2">
            <a:schemeClr val="accent2"/>
          </a:effectRef>
          <a:fontRef idx="minor">
            <a:schemeClr val="lt1"/>
          </a:fontRef>
        </p:style>
      </p:cxnSp>
      <p:sp>
        <p:nvSpPr>
          <p:cNvPr id="154" name="Rounded Rectangle 110">
            <a:extLst>
              <a:ext uri="{FF2B5EF4-FFF2-40B4-BE49-F238E27FC236}">
                <a16:creationId xmlns:a16="http://schemas.microsoft.com/office/drawing/2014/main" id="{3F27DAB6-78E2-40E5-B920-B9623A8C5EB3}"/>
              </a:ext>
            </a:extLst>
          </p:cNvPr>
          <p:cNvSpPr/>
          <p:nvPr/>
        </p:nvSpPr>
        <p:spPr>
          <a:xfrm>
            <a:off x="12811214" y="17960967"/>
            <a:ext cx="2452833" cy="1048338"/>
          </a:xfrm>
          <a:prstGeom prst="round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es-CO" sz="2400" b="1" dirty="0">
                <a:ln w="0">
                  <a:noFill/>
                </a:ln>
                <a:solidFill>
                  <a:sysClr val="windowText" lastClr="000000"/>
                </a:solidFill>
                <a:effectLst>
                  <a:outerShdw blurRad="38100" dist="19050" dir="2700000" algn="tl" rotWithShape="0">
                    <a:schemeClr val="dk1">
                      <a:alpha val="40000"/>
                    </a:schemeClr>
                  </a:outerShdw>
                </a:effectLst>
              </a:rPr>
              <a:t>ASISTENTE AUDITORIA</a:t>
            </a:r>
          </a:p>
        </p:txBody>
      </p:sp>
      <p:cxnSp>
        <p:nvCxnSpPr>
          <p:cNvPr id="155" name="Elbow Connector 115">
            <a:extLst>
              <a:ext uri="{FF2B5EF4-FFF2-40B4-BE49-F238E27FC236}">
                <a16:creationId xmlns:a16="http://schemas.microsoft.com/office/drawing/2014/main" id="{5B4F099C-8A83-4801-971B-BDAC2A0C0C32}"/>
              </a:ext>
            </a:extLst>
          </p:cNvPr>
          <p:cNvCxnSpPr>
            <a:cxnSpLocks/>
            <a:stCxn id="154" idx="0"/>
            <a:endCxn id="151" idx="2"/>
          </p:cNvCxnSpPr>
          <p:nvPr/>
        </p:nvCxnSpPr>
        <p:spPr>
          <a:xfrm rot="5400000" flipH="1" flipV="1">
            <a:off x="13698651" y="17621051"/>
            <a:ext cx="678896" cy="937"/>
          </a:xfrm>
          <a:prstGeom prst="bentConnector3">
            <a:avLst>
              <a:gd name="adj1" fmla="val 50000"/>
            </a:avLst>
          </a:prstGeom>
          <a:ln/>
        </p:spPr>
        <p:style>
          <a:lnRef idx="1">
            <a:schemeClr val="accent2"/>
          </a:lnRef>
          <a:fillRef idx="3">
            <a:schemeClr val="accent2"/>
          </a:fillRef>
          <a:effectRef idx="2">
            <a:schemeClr val="accent2"/>
          </a:effectRef>
          <a:fontRef idx="minor">
            <a:schemeClr val="lt1"/>
          </a:fontRef>
        </p:style>
      </p:cxnSp>
      <p:cxnSp>
        <p:nvCxnSpPr>
          <p:cNvPr id="156" name="Elbow Connector 112">
            <a:extLst>
              <a:ext uri="{FF2B5EF4-FFF2-40B4-BE49-F238E27FC236}">
                <a16:creationId xmlns:a16="http://schemas.microsoft.com/office/drawing/2014/main" id="{4A5B06A8-5CED-49EC-AB87-99776069B1ED}"/>
              </a:ext>
            </a:extLst>
          </p:cNvPr>
          <p:cNvCxnSpPr>
            <a:cxnSpLocks/>
            <a:stCxn id="152" idx="0"/>
            <a:endCxn id="5" idx="2"/>
          </p:cNvCxnSpPr>
          <p:nvPr/>
        </p:nvCxnSpPr>
        <p:spPr>
          <a:xfrm rot="16200000" flipV="1">
            <a:off x="12639456" y="13105491"/>
            <a:ext cx="693177" cy="2106923"/>
          </a:xfrm>
          <a:prstGeom prst="bentConnector3">
            <a:avLst>
              <a:gd name="adj1" fmla="val 50000"/>
            </a:avLst>
          </a:prstGeom>
          <a:ln/>
        </p:spPr>
        <p:style>
          <a:lnRef idx="1">
            <a:schemeClr val="accent2"/>
          </a:lnRef>
          <a:fillRef idx="3">
            <a:schemeClr val="accent2"/>
          </a:fillRef>
          <a:effectRef idx="2">
            <a:schemeClr val="accent2"/>
          </a:effectRef>
          <a:fontRef idx="minor">
            <a:schemeClr val="lt1"/>
          </a:fontRef>
        </p:style>
      </p:cxnSp>
      <p:sp>
        <p:nvSpPr>
          <p:cNvPr id="12" name="Hexagon 11">
            <a:extLst>
              <a:ext uri="{FF2B5EF4-FFF2-40B4-BE49-F238E27FC236}">
                <a16:creationId xmlns:a16="http://schemas.microsoft.com/office/drawing/2014/main" id="{74B63B62-804C-4E1F-BF36-24C089F7B73A}"/>
              </a:ext>
            </a:extLst>
          </p:cNvPr>
          <p:cNvSpPr/>
          <p:nvPr/>
        </p:nvSpPr>
        <p:spPr>
          <a:xfrm rot="5400000">
            <a:off x="18563913" y="939308"/>
            <a:ext cx="1138673" cy="1132565"/>
          </a:xfrm>
          <a:prstGeom prst="hexagon">
            <a:avLst/>
          </a:prstGeom>
          <a:solidFill>
            <a:schemeClr val="bg1">
              <a:lumMod val="85000"/>
            </a:schemeClr>
          </a:solidFill>
          <a:ln>
            <a:solidFill>
              <a:schemeClr val="bg1">
                <a:lumMod val="7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13" name="Hexagon 12">
            <a:extLst>
              <a:ext uri="{FF2B5EF4-FFF2-40B4-BE49-F238E27FC236}">
                <a16:creationId xmlns:a16="http://schemas.microsoft.com/office/drawing/2014/main" id="{B7CD8DCB-FEC7-4885-BEDE-AE35FB287267}"/>
              </a:ext>
            </a:extLst>
          </p:cNvPr>
          <p:cNvSpPr/>
          <p:nvPr/>
        </p:nvSpPr>
        <p:spPr>
          <a:xfrm rot="5400000">
            <a:off x="18836744" y="1395745"/>
            <a:ext cx="1138670" cy="1132565"/>
          </a:xfrm>
          <a:prstGeom prst="hexagon">
            <a:avLst/>
          </a:prstGeom>
          <a:solidFill>
            <a:schemeClr val="bg1">
              <a:lumMod val="85000"/>
              <a:alpha val="49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s-MX" dirty="0">
              <a:solidFill>
                <a:schemeClr val="tx1"/>
              </a:solidFill>
            </a:endParaRPr>
          </a:p>
        </p:txBody>
      </p:sp>
      <p:sp>
        <p:nvSpPr>
          <p:cNvPr id="14" name="Hexagon 13">
            <a:extLst>
              <a:ext uri="{FF2B5EF4-FFF2-40B4-BE49-F238E27FC236}">
                <a16:creationId xmlns:a16="http://schemas.microsoft.com/office/drawing/2014/main" id="{6F126C1A-8D03-4C4A-9F39-B63428BC0C91}"/>
              </a:ext>
            </a:extLst>
          </p:cNvPr>
          <p:cNvSpPr/>
          <p:nvPr/>
        </p:nvSpPr>
        <p:spPr>
          <a:xfrm rot="16200000">
            <a:off x="22780084" y="19474954"/>
            <a:ext cx="1310423" cy="1161644"/>
          </a:xfrm>
          <a:prstGeom prst="hexagon">
            <a:avLst/>
          </a:prstGeom>
          <a:solidFill>
            <a:schemeClr val="bg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pic>
        <p:nvPicPr>
          <p:cNvPr id="6" name="Picture 5">
            <a:extLst>
              <a:ext uri="{FF2B5EF4-FFF2-40B4-BE49-F238E27FC236}">
                <a16:creationId xmlns:a16="http://schemas.microsoft.com/office/drawing/2014/main" id="{F52C2C4F-21E3-4637-AB75-F033E3DB5E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93999" y="17923930"/>
            <a:ext cx="3453968" cy="2273016"/>
          </a:xfrm>
          <a:prstGeom prst="rect">
            <a:avLst/>
          </a:prstGeom>
        </p:spPr>
      </p:pic>
    </p:spTree>
    <p:extLst>
      <p:ext uri="{BB962C8B-B14F-4D97-AF65-F5344CB8AC3E}">
        <p14:creationId xmlns:p14="http://schemas.microsoft.com/office/powerpoint/2010/main" val="186108556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a:xfrm>
            <a:off x="15047609" y="4104606"/>
            <a:ext cx="15293651" cy="1496106"/>
          </a:xfrm>
          <a:prstGeom prst="rect">
            <a:avLst/>
          </a:prstGeom>
        </p:spPr>
        <p:txBody>
          <a:bodyPr/>
          <a:lstStyle>
            <a:defPPr>
              <a:defRPr lang="es-CO"/>
            </a:defPPr>
            <a:lvl1pPr algn="ctr" defTabSz="3086100">
              <a:spcBef>
                <a:spcPct val="0"/>
              </a:spcBef>
              <a:buNone/>
              <a:defRPr sz="11500" b="1">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a typeface="+mj-ea"/>
                <a:cs typeface="Adobe Devanagari" panose="02040503050201020203"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s-ES" dirty="0"/>
              <a:t>MISIÓN</a:t>
            </a:r>
          </a:p>
        </p:txBody>
      </p:sp>
      <p:sp>
        <p:nvSpPr>
          <p:cNvPr id="6" name="Subtitle 2">
            <a:extLst>
              <a:ext uri="{FF2B5EF4-FFF2-40B4-BE49-F238E27FC236}">
                <a16:creationId xmlns:a16="http://schemas.microsoft.com/office/drawing/2014/main" id="{A9F0CB0F-4020-4637-A851-0BEAA169738E}"/>
              </a:ext>
            </a:extLst>
          </p:cNvPr>
          <p:cNvSpPr txBox="1">
            <a:spLocks/>
          </p:cNvSpPr>
          <p:nvPr/>
        </p:nvSpPr>
        <p:spPr>
          <a:xfrm>
            <a:off x="2724850" y="18284492"/>
            <a:ext cx="8757492" cy="126668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pPr>
            <a:r>
              <a:rPr lang="es-ES" sz="4000" b="1" dirty="0">
                <a:solidFill>
                  <a:srgbClr val="002060"/>
                </a:solidFill>
              </a:rPr>
              <a:t>ERICK LEONARDO CUCUNUBA BELLO</a:t>
            </a:r>
          </a:p>
          <a:p>
            <a:pPr algn="l">
              <a:lnSpc>
                <a:spcPct val="100000"/>
              </a:lnSpc>
              <a:spcBef>
                <a:spcPts val="0"/>
              </a:spcBef>
            </a:pPr>
            <a:r>
              <a:rPr lang="es-ES" sz="4000" b="1" dirty="0">
                <a:solidFill>
                  <a:srgbClr val="002060"/>
                </a:solidFill>
              </a:rPr>
              <a:t>Representante Legal</a:t>
            </a:r>
          </a:p>
          <a:p>
            <a:pPr algn="l">
              <a:lnSpc>
                <a:spcPct val="100000"/>
              </a:lnSpc>
              <a:spcBef>
                <a:spcPts val="0"/>
              </a:spcBef>
            </a:pPr>
            <a:r>
              <a:rPr lang="es-ES" sz="4000" dirty="0">
                <a:solidFill>
                  <a:schemeClr val="accent5">
                    <a:lumMod val="50000"/>
                  </a:schemeClr>
                </a:solidFill>
              </a:rPr>
              <a:t> </a:t>
            </a:r>
          </a:p>
        </p:txBody>
      </p:sp>
      <p:pic>
        <p:nvPicPr>
          <p:cNvPr id="3" name="Picture 2">
            <a:extLst>
              <a:ext uri="{FF2B5EF4-FFF2-40B4-BE49-F238E27FC236}">
                <a16:creationId xmlns:a16="http://schemas.microsoft.com/office/drawing/2014/main" id="{2F56CF68-D495-4B05-8D2E-42112A921B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6481" y="14630198"/>
            <a:ext cx="10337138" cy="6972501"/>
          </a:xfrm>
          <a:prstGeom prst="rect">
            <a:avLst/>
          </a:prstGeom>
        </p:spPr>
      </p:pic>
      <p:sp>
        <p:nvSpPr>
          <p:cNvPr id="9" name="Subtitle 2">
            <a:extLst>
              <a:ext uri="{FF2B5EF4-FFF2-40B4-BE49-F238E27FC236}">
                <a16:creationId xmlns:a16="http://schemas.microsoft.com/office/drawing/2014/main" id="{72ED9899-049B-4047-911B-AF2EEE673BC7}"/>
              </a:ext>
            </a:extLst>
          </p:cNvPr>
          <p:cNvSpPr txBox="1">
            <a:spLocks/>
          </p:cNvSpPr>
          <p:nvPr/>
        </p:nvSpPr>
        <p:spPr>
          <a:xfrm>
            <a:off x="2739163" y="8857134"/>
            <a:ext cx="25646527" cy="5178737"/>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tabLst>
                <a:tab pos="442913" algn="l"/>
              </a:tabLst>
            </a:pPr>
            <a:r>
              <a:rPr lang="es-CO" sz="6000" b="1" dirty="0">
                <a:solidFill>
                  <a:srgbClr val="002060"/>
                </a:solidFill>
                <a:latin typeface="Calibri" panose="020F0502020204030204" pitchFamily="34" charset="0"/>
                <a:cs typeface="Calibri" panose="020F0502020204030204" pitchFamily="34" charset="0"/>
              </a:rPr>
              <a:t>Nuestra empresa </a:t>
            </a:r>
            <a:r>
              <a:rPr lang="pt-BR" sz="6000" b="1" dirty="0">
                <a:solidFill>
                  <a:srgbClr val="002060"/>
                </a:solidFill>
                <a:latin typeface="Calibri" panose="020F0502020204030204" pitchFamily="34" charset="0"/>
                <a:cs typeface="Calibri" panose="020F0502020204030204" pitchFamily="34" charset="0"/>
              </a:rPr>
              <a:t>ACA AUDITORES &amp; CONSULTORES ASOCIADOS SAS</a:t>
            </a:r>
            <a:r>
              <a:rPr lang="es-CO" sz="6000" b="1" dirty="0">
                <a:solidFill>
                  <a:srgbClr val="002060"/>
                </a:solidFill>
                <a:latin typeface="Calibri" panose="020F0502020204030204" pitchFamily="34" charset="0"/>
                <a:cs typeface="Calibri" panose="020F0502020204030204" pitchFamily="34" charset="0"/>
              </a:rPr>
              <a:t>, es una firma especializada en servicios contables</a:t>
            </a:r>
            <a:r>
              <a:rPr lang="es-CO" sz="6000" b="1" dirty="0">
                <a:solidFill>
                  <a:schemeClr val="accent5">
                    <a:lumMod val="50000"/>
                  </a:schemeClr>
                </a:solidFill>
                <a:latin typeface="Calibri" panose="020F0502020204030204" pitchFamily="34" charset="0"/>
                <a:cs typeface="Calibri" panose="020F0502020204030204" pitchFamily="34" charset="0"/>
              </a:rPr>
              <a:t>. </a:t>
            </a:r>
            <a:r>
              <a:rPr lang="es-CO" sz="6000" b="1" dirty="0">
                <a:solidFill>
                  <a:srgbClr val="002060"/>
                </a:solidFill>
                <a:latin typeface="Calibri" panose="020F0502020204030204" pitchFamily="34" charset="0"/>
                <a:cs typeface="Calibri" panose="020F0502020204030204" pitchFamily="34" charset="0"/>
              </a:rPr>
              <a:t>Logramos la </a:t>
            </a:r>
            <a:r>
              <a:rPr lang="es-CO" sz="6000" b="1" dirty="0">
                <a:solidFill>
                  <a:schemeClr val="accent6">
                    <a:lumMod val="75000"/>
                  </a:schemeClr>
                </a:solidFill>
                <a:latin typeface="Calibri" panose="020F0502020204030204" pitchFamily="34" charset="0"/>
                <a:cs typeface="Calibri" panose="020F0502020204030204" pitchFamily="34" charset="0"/>
              </a:rPr>
              <a:t>confianza</a:t>
            </a:r>
            <a:r>
              <a:rPr lang="es-CO" sz="6000" b="1" dirty="0">
                <a:solidFill>
                  <a:schemeClr val="accent5">
                    <a:lumMod val="50000"/>
                  </a:schemeClr>
                </a:solidFill>
                <a:latin typeface="Calibri" panose="020F0502020204030204" pitchFamily="34" charset="0"/>
                <a:cs typeface="Calibri" panose="020F0502020204030204" pitchFamily="34" charset="0"/>
              </a:rPr>
              <a:t> </a:t>
            </a:r>
            <a:r>
              <a:rPr lang="es-CO" sz="6000" b="1" dirty="0">
                <a:solidFill>
                  <a:srgbClr val="002060"/>
                </a:solidFill>
                <a:latin typeface="Calibri" panose="020F0502020204030204" pitchFamily="34" charset="0"/>
                <a:cs typeface="Calibri" panose="020F0502020204030204" pitchFamily="34" charset="0"/>
              </a:rPr>
              <a:t>de nuestros clientes a través de la prestación de servicios con los más altos </a:t>
            </a:r>
            <a:r>
              <a:rPr lang="es-CO" sz="6000" b="1" dirty="0">
                <a:solidFill>
                  <a:schemeClr val="accent6">
                    <a:lumMod val="75000"/>
                  </a:schemeClr>
                </a:solidFill>
                <a:latin typeface="Calibri" panose="020F0502020204030204" pitchFamily="34" charset="0"/>
                <a:cs typeface="Calibri" panose="020F0502020204030204" pitchFamily="34" charset="0"/>
              </a:rPr>
              <a:t>estándares de calidad</a:t>
            </a:r>
            <a:r>
              <a:rPr lang="es-CO" sz="6000" b="1" dirty="0">
                <a:solidFill>
                  <a:schemeClr val="accent5">
                    <a:lumMod val="50000"/>
                  </a:schemeClr>
                </a:solidFill>
                <a:latin typeface="Calibri" panose="020F0502020204030204" pitchFamily="34" charset="0"/>
                <a:cs typeface="Calibri" panose="020F0502020204030204" pitchFamily="34" charset="0"/>
              </a:rPr>
              <a:t>, </a:t>
            </a:r>
            <a:r>
              <a:rPr lang="es-CO" sz="6000" b="1" dirty="0">
                <a:solidFill>
                  <a:srgbClr val="002060"/>
                </a:solidFill>
                <a:latin typeface="Calibri" panose="020F0502020204030204" pitchFamily="34" charset="0"/>
                <a:cs typeface="Calibri" panose="020F0502020204030204" pitchFamily="34" charset="0"/>
              </a:rPr>
              <a:t>con un  personal </a:t>
            </a:r>
            <a:r>
              <a:rPr lang="es-CO" sz="6000" b="1" dirty="0">
                <a:solidFill>
                  <a:schemeClr val="accent6">
                    <a:lumMod val="75000"/>
                  </a:schemeClr>
                </a:solidFill>
                <a:latin typeface="Calibri" panose="020F0502020204030204" pitchFamily="34" charset="0"/>
                <a:cs typeface="Calibri" panose="020F0502020204030204" pitchFamily="34" charset="0"/>
              </a:rPr>
              <a:t>amable y capacitado </a:t>
            </a:r>
            <a:r>
              <a:rPr lang="es-CO" sz="6000" b="1" dirty="0">
                <a:solidFill>
                  <a:srgbClr val="002060"/>
                </a:solidFill>
                <a:latin typeface="Calibri" panose="020F0502020204030204" pitchFamily="34" charset="0"/>
                <a:cs typeface="Calibri" panose="020F0502020204030204" pitchFamily="34" charset="0"/>
              </a:rPr>
              <a:t>y con la aplicación de los controles necesarios para garantizar el cumplimiento de normas y requisitos legales y reglamentarios</a:t>
            </a:r>
            <a:r>
              <a:rPr lang="es-CO" sz="6000" b="1" dirty="0">
                <a:solidFill>
                  <a:schemeClr val="accent5">
                    <a:lumMod val="50000"/>
                  </a:schemeClr>
                </a:solidFill>
                <a:latin typeface="Calibri" panose="020F0502020204030204" pitchFamily="34" charset="0"/>
                <a:cs typeface="Calibri" panose="020F0502020204030204" pitchFamily="34" charset="0"/>
              </a:rPr>
              <a:t>.</a:t>
            </a:r>
            <a:endParaRPr lang="es-CO" sz="4800" b="1" dirty="0">
              <a:solidFill>
                <a:schemeClr val="bg1"/>
              </a:solidFill>
            </a:endParaRPr>
          </a:p>
        </p:txBody>
      </p:sp>
      <p:sp>
        <p:nvSpPr>
          <p:cNvPr id="7" name="Hexagon 6">
            <a:extLst>
              <a:ext uri="{FF2B5EF4-FFF2-40B4-BE49-F238E27FC236}">
                <a16:creationId xmlns:a16="http://schemas.microsoft.com/office/drawing/2014/main" id="{F6F793C3-2A33-4F18-A6BD-F27D8F383FE2}"/>
              </a:ext>
            </a:extLst>
          </p:cNvPr>
          <p:cNvSpPr/>
          <p:nvPr/>
        </p:nvSpPr>
        <p:spPr>
          <a:xfrm rot="5400000">
            <a:off x="16889864" y="4360145"/>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2" name="Hexagon 1">
            <a:extLst>
              <a:ext uri="{FF2B5EF4-FFF2-40B4-BE49-F238E27FC236}">
                <a16:creationId xmlns:a16="http://schemas.microsoft.com/office/drawing/2014/main" id="{C7F15A15-D33E-4B15-8FE7-5765E4995D78}"/>
              </a:ext>
            </a:extLst>
          </p:cNvPr>
          <p:cNvSpPr/>
          <p:nvPr/>
        </p:nvSpPr>
        <p:spPr>
          <a:xfrm rot="16200000">
            <a:off x="1570960" y="18564770"/>
            <a:ext cx="869786" cy="885293"/>
          </a:xfrm>
          <a:prstGeom prst="hexagon">
            <a:avLst/>
          </a:prstGeom>
          <a:solidFill>
            <a:schemeClr val="tx1">
              <a:lumMod val="6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pic>
        <p:nvPicPr>
          <p:cNvPr id="4" name="Picture 3">
            <a:extLst>
              <a:ext uri="{FF2B5EF4-FFF2-40B4-BE49-F238E27FC236}">
                <a16:creationId xmlns:a16="http://schemas.microsoft.com/office/drawing/2014/main" id="{20614640-E0ED-49D0-8AA5-D10B28DBF9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8783" y="16712241"/>
            <a:ext cx="3453968" cy="2273016"/>
          </a:xfrm>
          <a:prstGeom prst="rect">
            <a:avLst/>
          </a:prstGeom>
        </p:spPr>
      </p:pic>
    </p:spTree>
    <p:extLst>
      <p:ext uri="{BB962C8B-B14F-4D97-AF65-F5344CB8AC3E}">
        <p14:creationId xmlns:p14="http://schemas.microsoft.com/office/powerpoint/2010/main" val="220345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1"/>
          <p:cNvSpPr txBox="1">
            <a:spLocks/>
          </p:cNvSpPr>
          <p:nvPr/>
        </p:nvSpPr>
        <p:spPr>
          <a:xfrm>
            <a:off x="15065418" y="3860460"/>
            <a:ext cx="15293651" cy="1496106"/>
          </a:xfrm>
          <a:prstGeom prst="rect">
            <a:avLst/>
          </a:prstGeom>
        </p:spPr>
        <p:txBody>
          <a:bodyPr/>
          <a:lstStyle>
            <a:defPPr>
              <a:defRPr lang="es-CO"/>
            </a:defPPr>
            <a:lvl1pPr algn="ctr" defTabSz="3086100">
              <a:spcBef>
                <a:spcPct val="0"/>
              </a:spcBef>
              <a:buNone/>
              <a:defRPr sz="11500" b="1">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a typeface="+mj-ea"/>
                <a:cs typeface="Adobe Devanagari" panose="02040503050201020203"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s-ES" dirty="0"/>
              <a:t>VISIÓN</a:t>
            </a:r>
          </a:p>
        </p:txBody>
      </p:sp>
      <p:pic>
        <p:nvPicPr>
          <p:cNvPr id="16" name="Picture 4">
            <a:extLst>
              <a:ext uri="{FF2B5EF4-FFF2-40B4-BE49-F238E27FC236}">
                <a16:creationId xmlns:a16="http://schemas.microsoft.com/office/drawing/2014/main" id="{368AD095-B993-48FA-ADDA-15C04CEC52F0}"/>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8936" y="12241101"/>
            <a:ext cx="14560761" cy="9361170"/>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E0C78F-9D59-473B-87C9-3DED09EAE54C}"/>
              </a:ext>
            </a:extLst>
          </p:cNvPr>
          <p:cNvSpPr txBox="1">
            <a:spLocks/>
          </p:cNvSpPr>
          <p:nvPr/>
        </p:nvSpPr>
        <p:spPr>
          <a:xfrm>
            <a:off x="19361244" y="19327757"/>
            <a:ext cx="8757492" cy="126668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pPr>
            <a:r>
              <a:rPr lang="es-ES" sz="4000" b="1" dirty="0">
                <a:solidFill>
                  <a:srgbClr val="002060"/>
                </a:solidFill>
              </a:rPr>
              <a:t>ERICK LEONARDO CUCUNUBA BELLO</a:t>
            </a:r>
          </a:p>
          <a:p>
            <a:pPr algn="l">
              <a:lnSpc>
                <a:spcPct val="100000"/>
              </a:lnSpc>
              <a:spcBef>
                <a:spcPts val="0"/>
              </a:spcBef>
            </a:pPr>
            <a:r>
              <a:rPr lang="es-ES" sz="4000" dirty="0">
                <a:solidFill>
                  <a:srgbClr val="002060"/>
                </a:solidFill>
              </a:rPr>
              <a:t>Representante Legal</a:t>
            </a:r>
          </a:p>
          <a:p>
            <a:pPr algn="l">
              <a:lnSpc>
                <a:spcPct val="100000"/>
              </a:lnSpc>
              <a:spcBef>
                <a:spcPts val="0"/>
              </a:spcBef>
            </a:pPr>
            <a:r>
              <a:rPr lang="es-ES" sz="4000" dirty="0">
                <a:solidFill>
                  <a:schemeClr val="accent5">
                    <a:lumMod val="50000"/>
                  </a:schemeClr>
                </a:solidFill>
              </a:rPr>
              <a:t> </a:t>
            </a:r>
          </a:p>
        </p:txBody>
      </p:sp>
      <p:sp>
        <p:nvSpPr>
          <p:cNvPr id="8" name="Subtitle 2">
            <a:extLst>
              <a:ext uri="{FF2B5EF4-FFF2-40B4-BE49-F238E27FC236}">
                <a16:creationId xmlns:a16="http://schemas.microsoft.com/office/drawing/2014/main" id="{9AA8B784-55A7-4637-96AC-91C32E908209}"/>
              </a:ext>
            </a:extLst>
          </p:cNvPr>
          <p:cNvSpPr txBox="1">
            <a:spLocks/>
          </p:cNvSpPr>
          <p:nvPr/>
        </p:nvSpPr>
        <p:spPr>
          <a:xfrm>
            <a:off x="6696969" y="8336660"/>
            <a:ext cx="23644291" cy="8496944"/>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tabLst>
                <a:tab pos="442913" algn="l"/>
              </a:tabLst>
            </a:pPr>
            <a:r>
              <a:rPr lang="es-MX" sz="6600" b="1" dirty="0">
                <a:solidFill>
                  <a:srgbClr val="002060"/>
                </a:solidFill>
                <a:latin typeface="Calibri" panose="020F0502020204030204" pitchFamily="34" charset="0"/>
                <a:cs typeface="Calibri" panose="020F0502020204030204" pitchFamily="34" charset="0"/>
              </a:rPr>
              <a:t>Ser líderes en soluciones contables y tributarias que superen las expectativas de nuestros clientes, quienes contarán con el compromiso de nuestra integridad, manteniendo altos estándares, mediante el desarrollo permanente de competencias en nuestro recurso humano y tecnológico.</a:t>
            </a:r>
            <a:endParaRPr lang="es-CO" sz="5400" b="1" dirty="0">
              <a:solidFill>
                <a:schemeClr val="bg1"/>
              </a:solidFill>
            </a:endParaRPr>
          </a:p>
        </p:txBody>
      </p:sp>
      <p:sp>
        <p:nvSpPr>
          <p:cNvPr id="7" name="Hexagon 6">
            <a:extLst>
              <a:ext uri="{FF2B5EF4-FFF2-40B4-BE49-F238E27FC236}">
                <a16:creationId xmlns:a16="http://schemas.microsoft.com/office/drawing/2014/main" id="{92E015B5-6340-468D-8D9B-6FF2150E01F0}"/>
              </a:ext>
            </a:extLst>
          </p:cNvPr>
          <p:cNvSpPr/>
          <p:nvPr/>
        </p:nvSpPr>
        <p:spPr>
          <a:xfrm rot="5400000">
            <a:off x="16889864" y="4360145"/>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2" name="Hexagon 1">
            <a:extLst>
              <a:ext uri="{FF2B5EF4-FFF2-40B4-BE49-F238E27FC236}">
                <a16:creationId xmlns:a16="http://schemas.microsoft.com/office/drawing/2014/main" id="{10E2E024-8F82-4424-B68D-E2F93138E20C}"/>
              </a:ext>
            </a:extLst>
          </p:cNvPr>
          <p:cNvSpPr/>
          <p:nvPr/>
        </p:nvSpPr>
        <p:spPr>
          <a:xfrm rot="16200000">
            <a:off x="18084221" y="19701272"/>
            <a:ext cx="869786" cy="885293"/>
          </a:xfrm>
          <a:prstGeom prst="hexagon">
            <a:avLst/>
          </a:prstGeom>
          <a:solidFill>
            <a:schemeClr val="tx1">
              <a:lumMod val="6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pic>
        <p:nvPicPr>
          <p:cNvPr id="3" name="Picture 2">
            <a:extLst>
              <a:ext uri="{FF2B5EF4-FFF2-40B4-BE49-F238E27FC236}">
                <a16:creationId xmlns:a16="http://schemas.microsoft.com/office/drawing/2014/main" id="{78547A31-BC91-4379-912D-8A504E03D3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42585" y="17742240"/>
            <a:ext cx="3453968" cy="2273016"/>
          </a:xfrm>
          <a:prstGeom prst="rect">
            <a:avLst/>
          </a:prstGeom>
        </p:spPr>
      </p:pic>
    </p:spTree>
    <p:extLst>
      <p:ext uri="{BB962C8B-B14F-4D97-AF65-F5344CB8AC3E}">
        <p14:creationId xmlns:p14="http://schemas.microsoft.com/office/powerpoint/2010/main" val="3120418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C52BE28-84E5-466B-83DA-9EF8E29A1A11}"/>
              </a:ext>
            </a:extLst>
          </p:cNvPr>
          <p:cNvSpPr txBox="1"/>
          <p:nvPr/>
        </p:nvSpPr>
        <p:spPr>
          <a:xfrm>
            <a:off x="9467863" y="8281070"/>
            <a:ext cx="15227245" cy="10310515"/>
          </a:xfrm>
          <a:prstGeom prst="rect">
            <a:avLst/>
          </a:prstGeom>
          <a:noFill/>
        </p:spPr>
        <p:txBody>
          <a:bodyPr wrap="none" rtlCol="0">
            <a:spAutoFit/>
          </a:bodyPr>
          <a:lstStyle/>
          <a:p>
            <a:pPr algn="ctr"/>
            <a:r>
              <a:rPr lang="es-CO" sz="16600" b="1" dirty="0">
                <a:ln w="12700" cmpd="sng">
                  <a:solidFill>
                    <a:schemeClr val="bg2">
                      <a:lumMod val="40000"/>
                      <a:lumOff val="60000"/>
                    </a:schemeClr>
                  </a:solidFill>
                  <a:prstDash val="solid"/>
                </a:ln>
                <a:solidFill>
                  <a:schemeClr val="accent1">
                    <a:lumMod val="20000"/>
                    <a:lumOff val="80000"/>
                  </a:schemeClr>
                </a:solidFill>
                <a:latin typeface="Berlin Sans FB Demi" panose="020E0802020502020306" pitchFamily="34" charset="0"/>
              </a:rPr>
              <a:t>SISTEMA</a:t>
            </a:r>
          </a:p>
          <a:p>
            <a:pPr algn="ctr"/>
            <a:r>
              <a:rPr lang="es-CO" sz="16600" b="1" dirty="0">
                <a:ln w="12700" cmpd="sng">
                  <a:solidFill>
                    <a:schemeClr val="bg2">
                      <a:lumMod val="40000"/>
                      <a:lumOff val="60000"/>
                    </a:schemeClr>
                  </a:solidFill>
                  <a:prstDash val="solid"/>
                </a:ln>
                <a:solidFill>
                  <a:schemeClr val="accent1">
                    <a:lumMod val="20000"/>
                    <a:lumOff val="80000"/>
                  </a:schemeClr>
                </a:solidFill>
                <a:latin typeface="Berlin Sans FB Demi" panose="020E0802020502020306" pitchFamily="34" charset="0"/>
              </a:rPr>
              <a:t>DE GESTIÓN DE</a:t>
            </a:r>
          </a:p>
          <a:p>
            <a:pPr algn="ctr"/>
            <a:r>
              <a:rPr lang="es-CO" sz="16600" b="1" dirty="0">
                <a:ln w="12700" cmpd="sng">
                  <a:solidFill>
                    <a:schemeClr val="bg2">
                      <a:lumMod val="40000"/>
                      <a:lumOff val="60000"/>
                    </a:schemeClr>
                  </a:solidFill>
                  <a:prstDash val="solid"/>
                </a:ln>
                <a:solidFill>
                  <a:schemeClr val="accent1">
                    <a:lumMod val="20000"/>
                    <a:lumOff val="80000"/>
                  </a:schemeClr>
                </a:solidFill>
                <a:latin typeface="Berlin Sans FB Demi" panose="020E0802020502020306" pitchFamily="34" charset="0"/>
              </a:rPr>
              <a:t>CALIDAD</a:t>
            </a:r>
          </a:p>
          <a:p>
            <a:pPr algn="ctr"/>
            <a:r>
              <a:rPr lang="es-CO" sz="16600" b="1" dirty="0">
                <a:ln w="12700" cmpd="sng">
                  <a:solidFill>
                    <a:schemeClr val="bg2">
                      <a:lumMod val="40000"/>
                      <a:lumOff val="60000"/>
                    </a:schemeClr>
                  </a:solidFill>
                  <a:prstDash val="solid"/>
                </a:ln>
                <a:solidFill>
                  <a:schemeClr val="accent1">
                    <a:lumMod val="20000"/>
                    <a:lumOff val="80000"/>
                  </a:schemeClr>
                </a:solidFill>
                <a:latin typeface="Berlin Sans FB Demi" panose="020E0802020502020306" pitchFamily="34" charset="0"/>
              </a:rPr>
              <a:t>NICC</a:t>
            </a:r>
          </a:p>
        </p:txBody>
      </p:sp>
      <p:sp>
        <p:nvSpPr>
          <p:cNvPr id="4" name="TextBox 3">
            <a:extLst>
              <a:ext uri="{FF2B5EF4-FFF2-40B4-BE49-F238E27FC236}">
                <a16:creationId xmlns:a16="http://schemas.microsoft.com/office/drawing/2014/main" id="{A35FCA21-BFCC-4E11-94E2-1568B734E89A}"/>
              </a:ext>
            </a:extLst>
          </p:cNvPr>
          <p:cNvSpPr txBox="1"/>
          <p:nvPr/>
        </p:nvSpPr>
        <p:spPr>
          <a:xfrm>
            <a:off x="8921351" y="8065046"/>
            <a:ext cx="16857738" cy="8136904"/>
          </a:xfrm>
          <a:prstGeom prst="rect">
            <a:avLst/>
          </a:prstGeom>
        </p:spPr>
        <p:txBody>
          <a:bodyPr/>
          <a:lstStyle>
            <a:defPPr>
              <a:defRPr lang="es-CO"/>
            </a:defPPr>
            <a:lvl1pPr algn="ctr" defTabSz="3086100">
              <a:spcBef>
                <a:spcPct val="0"/>
              </a:spcBef>
              <a:buNone/>
              <a:defRPr sz="11500" b="1">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a typeface="+mj-ea"/>
                <a:cs typeface="Adobe Devanagari" panose="02040503050201020203"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s-CO" sz="16600" dirty="0"/>
              <a:t>SISTEMA</a:t>
            </a:r>
          </a:p>
          <a:p>
            <a:r>
              <a:rPr lang="es-CO" sz="16600" dirty="0"/>
              <a:t>DE GESTIÓN DE</a:t>
            </a:r>
          </a:p>
          <a:p>
            <a:r>
              <a:rPr lang="es-CO" sz="16600" dirty="0"/>
              <a:t>CALIDAD</a:t>
            </a:r>
          </a:p>
          <a:p>
            <a:r>
              <a:rPr lang="es-CO" sz="16600" dirty="0"/>
              <a:t>NICC</a:t>
            </a:r>
          </a:p>
        </p:txBody>
      </p:sp>
      <p:sp>
        <p:nvSpPr>
          <p:cNvPr id="7" name="Hexagon 6">
            <a:extLst>
              <a:ext uri="{FF2B5EF4-FFF2-40B4-BE49-F238E27FC236}">
                <a16:creationId xmlns:a16="http://schemas.microsoft.com/office/drawing/2014/main" id="{1621DCA9-6A22-4763-A450-880EDFC798AF}"/>
              </a:ext>
            </a:extLst>
          </p:cNvPr>
          <p:cNvSpPr/>
          <p:nvPr/>
        </p:nvSpPr>
        <p:spPr>
          <a:xfrm rot="5400000">
            <a:off x="18041993" y="4323253"/>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9" name="Hexagon 8">
            <a:extLst>
              <a:ext uri="{FF2B5EF4-FFF2-40B4-BE49-F238E27FC236}">
                <a16:creationId xmlns:a16="http://schemas.microsoft.com/office/drawing/2014/main" id="{D2382A6A-4D80-4F58-ABEB-FB514DE5697C}"/>
              </a:ext>
            </a:extLst>
          </p:cNvPr>
          <p:cNvSpPr/>
          <p:nvPr/>
        </p:nvSpPr>
        <p:spPr>
          <a:xfrm rot="5400000">
            <a:off x="27037564" y="12172125"/>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Tree>
    <p:extLst>
      <p:ext uri="{BB962C8B-B14F-4D97-AF65-F5344CB8AC3E}">
        <p14:creationId xmlns:p14="http://schemas.microsoft.com/office/powerpoint/2010/main" val="369200609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15355891" y="4348600"/>
            <a:ext cx="15293651" cy="1496106"/>
          </a:xfrm>
          <a:prstGeom prst="rect">
            <a:avLst/>
          </a:prstGeom>
        </p:spPr>
        <p:txBody>
          <a:bodyPr/>
          <a:lstStyle>
            <a:defPPr>
              <a:defRPr lang="es-CO"/>
            </a:defPPr>
            <a:lvl1pPr algn="ctr" defTabSz="3086100">
              <a:spcBef>
                <a:spcPct val="0"/>
              </a:spcBef>
              <a:buNone/>
              <a:defRPr sz="11500" b="1">
                <a:ln w="9525">
                  <a:solidFill>
                    <a:schemeClr val="bg1"/>
                  </a:solidFill>
                  <a:prstDash val="solid"/>
                </a:ln>
                <a:solidFill>
                  <a:schemeClr val="bg2">
                    <a:lumMod val="50000"/>
                  </a:schemeClr>
                </a:solidFill>
                <a:effectLst>
                  <a:outerShdw blurRad="12700" dist="38100" dir="2700000" algn="tl" rotWithShape="0">
                    <a:schemeClr val="accent5">
                      <a:lumMod val="60000"/>
                      <a:lumOff val="40000"/>
                    </a:schemeClr>
                  </a:outerShdw>
                </a:effectLst>
                <a:latin typeface="Berlin Sans FB Demi" panose="020E0802020502020306" pitchFamily="34" charset="0"/>
                <a:ea typeface="+mj-ea"/>
                <a:cs typeface="Adobe Devanagari" panose="02040503050201020203"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s-ES" dirty="0"/>
              <a:t>POLÍTICA GENERAL DE CALIDAD</a:t>
            </a:r>
          </a:p>
        </p:txBody>
      </p:sp>
      <p:sp>
        <p:nvSpPr>
          <p:cNvPr id="11" name="Subtitle 2">
            <a:extLst>
              <a:ext uri="{FF2B5EF4-FFF2-40B4-BE49-F238E27FC236}">
                <a16:creationId xmlns:a16="http://schemas.microsoft.com/office/drawing/2014/main" id="{59FE9D0E-6D11-4C60-9129-1F49A8C27132}"/>
              </a:ext>
            </a:extLst>
          </p:cNvPr>
          <p:cNvSpPr txBox="1">
            <a:spLocks/>
          </p:cNvSpPr>
          <p:nvPr/>
        </p:nvSpPr>
        <p:spPr>
          <a:xfrm>
            <a:off x="3378761" y="9727780"/>
            <a:ext cx="25646527" cy="6978226"/>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tabLst>
                <a:tab pos="442913" algn="l"/>
              </a:tabLst>
            </a:pPr>
            <a:r>
              <a:rPr lang="es-CO" sz="7200" b="1" dirty="0">
                <a:solidFill>
                  <a:srgbClr val="002060"/>
                </a:solidFill>
                <a:latin typeface="Calibri" panose="020F0502020204030204" pitchFamily="34" charset="0"/>
                <a:cs typeface="Calibri" panose="020F0502020204030204" pitchFamily="34" charset="0"/>
              </a:rPr>
              <a:t>Logramos la satisfacción de nuestro clientes a través de la </a:t>
            </a:r>
            <a:r>
              <a:rPr lang="es-CO" sz="7200" b="1" dirty="0">
                <a:solidFill>
                  <a:schemeClr val="accent6">
                    <a:lumMod val="75000"/>
                  </a:schemeClr>
                </a:solidFill>
                <a:latin typeface="Calibri" panose="020F0502020204030204" pitchFamily="34" charset="0"/>
                <a:cs typeface="Calibri" panose="020F0502020204030204" pitchFamily="34" charset="0"/>
              </a:rPr>
              <a:t>calidad</a:t>
            </a:r>
            <a:r>
              <a:rPr lang="es-CO" sz="7200" b="1" dirty="0">
                <a:solidFill>
                  <a:srgbClr val="002060"/>
                </a:solidFill>
                <a:latin typeface="Calibri" panose="020F0502020204030204" pitchFamily="34" charset="0"/>
                <a:cs typeface="Calibri" panose="020F0502020204030204" pitchFamily="34" charset="0"/>
              </a:rPr>
              <a:t>, la </a:t>
            </a:r>
            <a:r>
              <a:rPr lang="es-CO" sz="7200" b="1" dirty="0">
                <a:solidFill>
                  <a:schemeClr val="accent6">
                    <a:lumMod val="75000"/>
                  </a:schemeClr>
                </a:solidFill>
                <a:latin typeface="Calibri" panose="020F0502020204030204" pitchFamily="34" charset="0"/>
                <a:cs typeface="Calibri" panose="020F0502020204030204" pitchFamily="34" charset="0"/>
              </a:rPr>
              <a:t>ética</a:t>
            </a:r>
            <a:r>
              <a:rPr lang="es-CO" sz="7200" b="1" dirty="0">
                <a:solidFill>
                  <a:srgbClr val="002060"/>
                </a:solidFill>
                <a:latin typeface="Calibri" panose="020F0502020204030204" pitchFamily="34" charset="0"/>
                <a:cs typeface="Calibri" panose="020F0502020204030204" pitchFamily="34" charset="0"/>
              </a:rPr>
              <a:t> y el </a:t>
            </a:r>
            <a:r>
              <a:rPr lang="es-CO" sz="7200" b="1" dirty="0">
                <a:solidFill>
                  <a:schemeClr val="accent6">
                    <a:lumMod val="75000"/>
                  </a:schemeClr>
                </a:solidFill>
                <a:latin typeface="Calibri" panose="020F0502020204030204" pitchFamily="34" charset="0"/>
                <a:cs typeface="Calibri" panose="020F0502020204030204" pitchFamily="34" charset="0"/>
              </a:rPr>
              <a:t>cumplimiento legal </a:t>
            </a:r>
            <a:r>
              <a:rPr lang="es-CO" sz="7200" b="1" dirty="0">
                <a:solidFill>
                  <a:srgbClr val="002060"/>
                </a:solidFill>
                <a:latin typeface="Calibri" panose="020F0502020204030204" pitchFamily="34" charset="0"/>
                <a:cs typeface="Calibri" panose="020F0502020204030204" pitchFamily="34" charset="0"/>
              </a:rPr>
              <a:t>y reglamentario. Contamos con los controles operativos necesarios para asegurar las condiciones de </a:t>
            </a:r>
            <a:r>
              <a:rPr lang="es-CO" sz="7200" b="1" dirty="0">
                <a:solidFill>
                  <a:schemeClr val="accent6">
                    <a:lumMod val="75000"/>
                  </a:schemeClr>
                </a:solidFill>
                <a:latin typeface="Calibri" panose="020F0502020204030204" pitchFamily="34" charset="0"/>
                <a:cs typeface="Calibri" panose="020F0502020204030204" pitchFamily="34" charset="0"/>
              </a:rPr>
              <a:t>confidencialidad</a:t>
            </a:r>
            <a:r>
              <a:rPr lang="es-CO" sz="7200" b="1" dirty="0">
                <a:solidFill>
                  <a:srgbClr val="002060"/>
                </a:solidFill>
                <a:latin typeface="Calibri" panose="020F0502020204030204" pitchFamily="34" charset="0"/>
                <a:cs typeface="Calibri" panose="020F0502020204030204" pitchFamily="34" charset="0"/>
              </a:rPr>
              <a:t> de la información, </a:t>
            </a:r>
            <a:r>
              <a:rPr lang="es-CO" sz="7200" b="1" dirty="0">
                <a:solidFill>
                  <a:schemeClr val="accent6">
                    <a:lumMod val="75000"/>
                  </a:schemeClr>
                </a:solidFill>
                <a:latin typeface="Calibri" panose="020F0502020204030204" pitchFamily="34" charset="0"/>
                <a:cs typeface="Calibri" panose="020F0502020204030204" pitchFamily="34" charset="0"/>
              </a:rPr>
              <a:t> independencia </a:t>
            </a:r>
            <a:r>
              <a:rPr lang="es-CO" sz="7200" b="1" dirty="0">
                <a:solidFill>
                  <a:srgbClr val="002060"/>
                </a:solidFill>
                <a:latin typeface="Calibri" panose="020F0502020204030204" pitchFamily="34" charset="0"/>
                <a:cs typeface="Calibri" panose="020F0502020204030204" pitchFamily="34" charset="0"/>
              </a:rPr>
              <a:t>y no conflicto de </a:t>
            </a:r>
            <a:r>
              <a:rPr lang="es-CO" sz="7200" b="1" dirty="0">
                <a:solidFill>
                  <a:schemeClr val="accent6">
                    <a:lumMod val="75000"/>
                  </a:schemeClr>
                </a:solidFill>
                <a:latin typeface="Calibri" panose="020F0502020204030204" pitchFamily="34" charset="0"/>
                <a:cs typeface="Calibri" panose="020F0502020204030204" pitchFamily="34" charset="0"/>
              </a:rPr>
              <a:t>intereses</a:t>
            </a:r>
            <a:r>
              <a:rPr lang="es-CO" sz="7200" b="1" dirty="0">
                <a:solidFill>
                  <a:srgbClr val="002060"/>
                </a:solidFill>
                <a:latin typeface="Calibri" panose="020F0502020204030204" pitchFamily="34" charset="0"/>
                <a:cs typeface="Calibri" panose="020F0502020204030204" pitchFamily="34" charset="0"/>
              </a:rPr>
              <a:t>. Con un equipo de trabajo </a:t>
            </a:r>
            <a:r>
              <a:rPr lang="es-CO" sz="7200" b="1" dirty="0">
                <a:solidFill>
                  <a:schemeClr val="accent6">
                    <a:lumMod val="75000"/>
                  </a:schemeClr>
                </a:solidFill>
                <a:latin typeface="Calibri" panose="020F0502020204030204" pitchFamily="34" charset="0"/>
                <a:cs typeface="Calibri" panose="020F0502020204030204" pitchFamily="34" charset="0"/>
              </a:rPr>
              <a:t>profesional</a:t>
            </a:r>
            <a:r>
              <a:rPr lang="es-CO" sz="7200" b="1" dirty="0">
                <a:solidFill>
                  <a:srgbClr val="002060"/>
                </a:solidFill>
                <a:latin typeface="Calibri" panose="020F0502020204030204" pitchFamily="34" charset="0"/>
                <a:cs typeface="Calibri" panose="020F0502020204030204" pitchFamily="34" charset="0"/>
              </a:rPr>
              <a:t>, </a:t>
            </a:r>
            <a:r>
              <a:rPr lang="es-CO" sz="7200" b="1" dirty="0">
                <a:solidFill>
                  <a:schemeClr val="accent6">
                    <a:lumMod val="75000"/>
                  </a:schemeClr>
                </a:solidFill>
                <a:latin typeface="Calibri" panose="020F0502020204030204" pitchFamily="34" charset="0"/>
                <a:cs typeface="Calibri" panose="020F0502020204030204" pitchFamily="34" charset="0"/>
              </a:rPr>
              <a:t>comprometido</a:t>
            </a:r>
            <a:r>
              <a:rPr lang="es-CO" sz="7200" b="1" dirty="0">
                <a:solidFill>
                  <a:srgbClr val="002060"/>
                </a:solidFill>
                <a:latin typeface="Calibri" panose="020F0502020204030204" pitchFamily="34" charset="0"/>
                <a:cs typeface="Calibri" panose="020F0502020204030204" pitchFamily="34" charset="0"/>
              </a:rPr>
              <a:t> y </a:t>
            </a:r>
            <a:r>
              <a:rPr lang="es-CO" sz="7200" b="1" dirty="0">
                <a:solidFill>
                  <a:schemeClr val="accent6">
                    <a:lumMod val="75000"/>
                  </a:schemeClr>
                </a:solidFill>
                <a:latin typeface="Calibri" panose="020F0502020204030204" pitchFamily="34" charset="0"/>
                <a:cs typeface="Calibri" panose="020F0502020204030204" pitchFamily="34" charset="0"/>
              </a:rPr>
              <a:t>amable</a:t>
            </a:r>
            <a:r>
              <a:rPr lang="es-CO" sz="7200" b="1" dirty="0">
                <a:solidFill>
                  <a:srgbClr val="002060"/>
                </a:solidFill>
                <a:latin typeface="Calibri" panose="020F0502020204030204" pitchFamily="34" charset="0"/>
                <a:cs typeface="Calibri" panose="020F0502020204030204" pitchFamily="34" charset="0"/>
              </a:rPr>
              <a:t>.</a:t>
            </a:r>
          </a:p>
        </p:txBody>
      </p:sp>
      <p:sp>
        <p:nvSpPr>
          <p:cNvPr id="12" name="Subtitle 2">
            <a:extLst>
              <a:ext uri="{FF2B5EF4-FFF2-40B4-BE49-F238E27FC236}">
                <a16:creationId xmlns:a16="http://schemas.microsoft.com/office/drawing/2014/main" id="{D73EE627-4BE6-4736-9AB6-05C913879514}"/>
              </a:ext>
            </a:extLst>
          </p:cNvPr>
          <p:cNvSpPr txBox="1">
            <a:spLocks/>
          </p:cNvSpPr>
          <p:nvPr/>
        </p:nvSpPr>
        <p:spPr>
          <a:xfrm>
            <a:off x="21839132" y="18653336"/>
            <a:ext cx="8757492" cy="126668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pPr>
            <a:r>
              <a:rPr lang="es-ES" sz="4400" dirty="0">
                <a:solidFill>
                  <a:schemeClr val="accent5">
                    <a:lumMod val="50000"/>
                  </a:schemeClr>
                </a:solidFill>
              </a:rPr>
              <a:t>ERICK LEONARDO CUCUNUBA BELLO </a:t>
            </a:r>
          </a:p>
          <a:p>
            <a:pPr algn="l">
              <a:lnSpc>
                <a:spcPct val="100000"/>
              </a:lnSpc>
              <a:spcBef>
                <a:spcPts val="0"/>
              </a:spcBef>
            </a:pPr>
            <a:r>
              <a:rPr lang="es-ES" sz="4400" dirty="0">
                <a:solidFill>
                  <a:schemeClr val="accent5">
                    <a:lumMod val="50000"/>
                  </a:schemeClr>
                </a:solidFill>
              </a:rPr>
              <a:t>Representante Legal</a:t>
            </a:r>
          </a:p>
          <a:p>
            <a:pPr algn="l">
              <a:lnSpc>
                <a:spcPct val="100000"/>
              </a:lnSpc>
              <a:spcBef>
                <a:spcPts val="0"/>
              </a:spcBef>
            </a:pPr>
            <a:r>
              <a:rPr lang="es-ES" sz="4400" dirty="0">
                <a:solidFill>
                  <a:schemeClr val="accent5">
                    <a:lumMod val="50000"/>
                  </a:schemeClr>
                </a:solidFill>
              </a:rPr>
              <a:t> </a:t>
            </a:r>
          </a:p>
        </p:txBody>
      </p:sp>
      <p:sp>
        <p:nvSpPr>
          <p:cNvPr id="5" name="Hexagon 4">
            <a:extLst>
              <a:ext uri="{FF2B5EF4-FFF2-40B4-BE49-F238E27FC236}">
                <a16:creationId xmlns:a16="http://schemas.microsoft.com/office/drawing/2014/main" id="{2B3B29F6-38AD-4023-A723-AA03C11CD70F}"/>
              </a:ext>
            </a:extLst>
          </p:cNvPr>
          <p:cNvSpPr/>
          <p:nvPr/>
        </p:nvSpPr>
        <p:spPr>
          <a:xfrm rot="5400000">
            <a:off x="21590868" y="1760998"/>
            <a:ext cx="1798127" cy="1736961"/>
          </a:xfrm>
          <a:prstGeom prst="hexagon">
            <a:avLst/>
          </a:prstGeom>
          <a:solidFill>
            <a:schemeClr val="tx1">
              <a:lumMod val="8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sp>
        <p:nvSpPr>
          <p:cNvPr id="2" name="Hexagon 1">
            <a:extLst>
              <a:ext uri="{FF2B5EF4-FFF2-40B4-BE49-F238E27FC236}">
                <a16:creationId xmlns:a16="http://schemas.microsoft.com/office/drawing/2014/main" id="{529E742E-6A3B-4C2D-8568-154BBF78E04C}"/>
              </a:ext>
            </a:extLst>
          </p:cNvPr>
          <p:cNvSpPr/>
          <p:nvPr/>
        </p:nvSpPr>
        <p:spPr>
          <a:xfrm rot="16200000">
            <a:off x="20743912" y="18844030"/>
            <a:ext cx="869786" cy="885293"/>
          </a:xfrm>
          <a:prstGeom prst="hexagon">
            <a:avLst/>
          </a:prstGeom>
          <a:solidFill>
            <a:schemeClr val="tx1">
              <a:lumMod val="6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s-MX" dirty="0">
              <a:solidFill>
                <a:schemeClr val="tx1"/>
              </a:solidFill>
            </a:endParaRPr>
          </a:p>
        </p:txBody>
      </p:sp>
      <p:pic>
        <p:nvPicPr>
          <p:cNvPr id="3" name="Picture 2">
            <a:extLst>
              <a:ext uri="{FF2B5EF4-FFF2-40B4-BE49-F238E27FC236}">
                <a16:creationId xmlns:a16="http://schemas.microsoft.com/office/drawing/2014/main" id="{39BC19AF-BFA3-4248-AAF5-F1D6A37AA9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490894" y="16891643"/>
            <a:ext cx="3453968" cy="2273016"/>
          </a:xfrm>
          <a:prstGeom prst="rect">
            <a:avLst/>
          </a:prstGeom>
        </p:spPr>
      </p:pic>
    </p:spTree>
    <p:extLst>
      <p:ext uri="{BB962C8B-B14F-4D97-AF65-F5344CB8AC3E}">
        <p14:creationId xmlns:p14="http://schemas.microsoft.com/office/powerpoint/2010/main" val="145238909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heme/theme1.xml><?xml version="1.0" encoding="utf-8"?>
<a:theme xmlns:a="http://schemas.openxmlformats.org/drawingml/2006/main" name="Custom Design">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Custom Design">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Waveform</Template>
  <TotalTime>6292</TotalTime>
  <Words>1328</Words>
  <Application>Microsoft Office PowerPoint</Application>
  <PresentationFormat>Custom</PresentationFormat>
  <Paragraphs>199</Paragraphs>
  <Slides>24</Slides>
  <Notes>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24</vt:i4>
      </vt:variant>
    </vt:vector>
  </HeadingPairs>
  <TitlesOfParts>
    <vt:vector size="32" baseType="lpstr">
      <vt:lpstr>Arial Black</vt:lpstr>
      <vt:lpstr>Wingdings</vt:lpstr>
      <vt:lpstr>Berlin Sans FB Demi</vt:lpstr>
      <vt:lpstr>Arial</vt:lpstr>
      <vt:lpstr>Myriad Pro</vt:lpstr>
      <vt:lpstr>Calibri</vt:lpstr>
      <vt:lpstr>Custom Design</vt:lpstr>
      <vt:lpstr>3_Custom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SIE ISO2000 LTDA;QUIMINSA</dc:creator>
  <cp:lastModifiedBy>Camilo Bustos</cp:lastModifiedBy>
  <cp:revision>376</cp:revision>
  <dcterms:created xsi:type="dcterms:W3CDTF">2010-05-25T13:12:25Z</dcterms:created>
  <dcterms:modified xsi:type="dcterms:W3CDTF">2020-08-06T19:10:38Z</dcterms:modified>
</cp:coreProperties>
</file>